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notesMasterIdLst>
    <p:notesMasterId r:id="rId22"/>
  </p:notesMasterIdLst>
  <p:handoutMasterIdLst>
    <p:handoutMasterId r:id="rId23"/>
  </p:handoutMasterIdLst>
  <p:sldIdLst>
    <p:sldId id="263" r:id="rId2"/>
    <p:sldId id="380" r:id="rId3"/>
    <p:sldId id="381" r:id="rId4"/>
    <p:sldId id="384" r:id="rId5"/>
    <p:sldId id="386" r:id="rId6"/>
    <p:sldId id="396" r:id="rId7"/>
    <p:sldId id="401" r:id="rId8"/>
    <p:sldId id="387" r:id="rId9"/>
    <p:sldId id="356" r:id="rId10"/>
    <p:sldId id="365" r:id="rId11"/>
    <p:sldId id="390" r:id="rId12"/>
    <p:sldId id="392" r:id="rId13"/>
    <p:sldId id="393" r:id="rId14"/>
    <p:sldId id="394" r:id="rId15"/>
    <p:sldId id="395" r:id="rId16"/>
    <p:sldId id="367" r:id="rId17"/>
    <p:sldId id="398" r:id="rId18"/>
    <p:sldId id="399" r:id="rId19"/>
    <p:sldId id="403" r:id="rId20"/>
    <p:sldId id="371" r:id="rId21"/>
  </p:sldIdLst>
  <p:sldSz cx="9144000" cy="6858000" type="screen4x3"/>
  <p:notesSz cx="9926638" cy="66690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FF"/>
    <a:srgbClr val="E5AB71"/>
    <a:srgbClr val="D87ECD"/>
    <a:srgbClr val="E3771D"/>
    <a:srgbClr val="CD6600"/>
    <a:srgbClr val="9A001D"/>
    <a:srgbClr val="E6943A"/>
    <a:srgbClr val="99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42" autoAdjust="0"/>
    <p:restoredTop sz="94943" autoAdjust="0"/>
  </p:normalViewPr>
  <p:slideViewPr>
    <p:cSldViewPr>
      <p:cViewPr>
        <p:scale>
          <a:sx n="75" d="100"/>
          <a:sy n="75" d="100"/>
        </p:scale>
        <p:origin x="-1038" y="-642"/>
      </p:cViewPr>
      <p:guideLst>
        <p:guide orient="horz" pos="2160"/>
        <p:guide pos="55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912" y="-90"/>
      </p:cViewPr>
      <p:guideLst>
        <p:guide orient="horz" pos="210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t" anchorCtr="0" compatLnSpc="1">
            <a:prstTxWarp prst="textNoShape">
              <a:avLst/>
            </a:prstTxWarp>
          </a:bodyPr>
          <a:lstStyle>
            <a:lvl1pPr defTabSz="919102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2925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t" anchorCtr="0" compatLnSpc="1">
            <a:prstTxWarp prst="textNoShape">
              <a:avLst/>
            </a:prstTxWarp>
          </a:bodyPr>
          <a:lstStyle>
            <a:lvl1pPr algn="r" defTabSz="919102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34125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b" anchorCtr="0" compatLnSpc="1">
            <a:prstTxWarp prst="textNoShape">
              <a:avLst/>
            </a:prstTxWarp>
          </a:bodyPr>
          <a:lstStyle>
            <a:lvl1pPr defTabSz="919102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2925" y="6334125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b" anchorCtr="0" compatLnSpc="1">
            <a:prstTxWarp prst="textNoShape">
              <a:avLst/>
            </a:prstTxWarp>
          </a:bodyPr>
          <a:lstStyle>
            <a:lvl1pPr algn="r" defTabSz="919102">
              <a:defRPr sz="1200"/>
            </a:lvl1pPr>
          </a:lstStyle>
          <a:p>
            <a:pPr>
              <a:defRPr/>
            </a:pPr>
            <a:fld id="{D484702D-5516-464A-B19E-C213169E8F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t" anchorCtr="0" compatLnSpc="1">
            <a:prstTxWarp prst="textNoShape">
              <a:avLst/>
            </a:prstTxWarp>
          </a:bodyPr>
          <a:lstStyle>
            <a:lvl1pPr defTabSz="919102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2925" y="0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t" anchorCtr="0" compatLnSpc="1">
            <a:prstTxWarp prst="textNoShape">
              <a:avLst/>
            </a:prstTxWarp>
          </a:bodyPr>
          <a:lstStyle>
            <a:lvl1pPr algn="r" defTabSz="919102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97238" y="500063"/>
            <a:ext cx="3335337" cy="25003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188" y="3167063"/>
            <a:ext cx="7942262" cy="300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334125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b" anchorCtr="0" compatLnSpc="1">
            <a:prstTxWarp prst="textNoShape">
              <a:avLst/>
            </a:prstTxWarp>
          </a:bodyPr>
          <a:lstStyle>
            <a:lvl1pPr defTabSz="919102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42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2925" y="6334125"/>
            <a:ext cx="43021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901" tIns="45951" rIns="91901" bIns="45951" numCol="1" anchor="b" anchorCtr="0" compatLnSpc="1">
            <a:prstTxWarp prst="textNoShape">
              <a:avLst/>
            </a:prstTxWarp>
          </a:bodyPr>
          <a:lstStyle>
            <a:lvl1pPr algn="r" defTabSz="919102">
              <a:defRPr sz="1200"/>
            </a:lvl1pPr>
          </a:lstStyle>
          <a:p>
            <a:pPr>
              <a:defRPr/>
            </a:pPr>
            <a:fld id="{DEC2B0D8-13DB-4A37-95BE-3DC1CBBB801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1" descr="fon_powerpoint_b_3107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02"/>
          <p:cNvSpPr txBox="1">
            <a:spLocks noChangeArrowheads="1"/>
          </p:cNvSpPr>
          <p:nvPr/>
        </p:nvSpPr>
        <p:spPr bwMode="auto">
          <a:xfrm>
            <a:off x="5292725" y="6308725"/>
            <a:ext cx="2735263" cy="214313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800" b="1">
                <a:solidFill>
                  <a:schemeClr val="bg1"/>
                </a:solidFill>
              </a:rPr>
              <a:t>http://eacea.ec.europa.eu/tempus/index_en.php</a:t>
            </a:r>
          </a:p>
        </p:txBody>
      </p:sp>
      <p:pic>
        <p:nvPicPr>
          <p:cNvPr id="4" name="Picture 101" descr="fon_powerpoint_b_31070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102"/>
          <p:cNvSpPr txBox="1">
            <a:spLocks noChangeArrowheads="1"/>
          </p:cNvSpPr>
          <p:nvPr/>
        </p:nvSpPr>
        <p:spPr bwMode="auto">
          <a:xfrm>
            <a:off x="5292725" y="6308725"/>
            <a:ext cx="2735263" cy="214313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sz="800" b="1">
                <a:solidFill>
                  <a:schemeClr val="bg1"/>
                </a:solidFill>
              </a:rPr>
              <a:t>http://eacea.ec.europa.eu/tempus/index_en.php</a:t>
            </a:r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50B1B5-FB75-459C-A77C-00BE6F71D8E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A21A1-8003-498E-8390-348FFAEC21C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D4018C-9960-4592-B707-4F5D5C6B3D7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216CC-E1E0-4EE9-B4F0-36F9C00B02A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22C3E-3D8A-40B2-80F4-E5B52745550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5A4BCD-1193-4B9E-BD00-FD2EC30955D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6178A-DB9E-4216-851A-790EC7908C4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880E8-39D8-49E9-B42E-8210713C1D8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CA238-9515-42B0-BC4D-A8AD6BC0330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16C01-F05A-4C84-9B44-2600E301C41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Rectangle 9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03575" y="6237288"/>
            <a:ext cx="21336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ahoma" pitchFamily="34" charset="0"/>
              </a:defRPr>
            </a:lvl1pPr>
          </a:lstStyle>
          <a:p>
            <a:pPr>
              <a:defRPr/>
            </a:pPr>
            <a:fld id="{672244D3-A7E1-48F9-A74B-22A76EEEBE3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1116" name="Rectangle 92"/>
          <p:cNvSpPr>
            <a:spLocks noChangeArrowheads="1"/>
          </p:cNvSpPr>
          <p:nvPr/>
        </p:nvSpPr>
        <p:spPr bwMode="auto">
          <a:xfrm>
            <a:off x="827088" y="141288"/>
            <a:ext cx="21336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GB" sz="1000" b="1">
              <a:latin typeface="Tahoma" pitchFamily="34" charset="0"/>
            </a:endParaRPr>
          </a:p>
        </p:txBody>
      </p:sp>
      <p:pic>
        <p:nvPicPr>
          <p:cNvPr id="1028" name="Picture 100" descr="fon_powerpoint_31070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623888" y="-452438"/>
            <a:ext cx="10391776" cy="776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5" name="Text Box 101"/>
          <p:cNvSpPr txBox="1">
            <a:spLocks noChangeArrowheads="1"/>
          </p:cNvSpPr>
          <p:nvPr/>
        </p:nvSpPr>
        <p:spPr bwMode="auto">
          <a:xfrm>
            <a:off x="107950" y="6742113"/>
            <a:ext cx="5364163" cy="366712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solidFill>
                  <a:schemeClr val="bg1"/>
                </a:solidFill>
              </a:rPr>
              <a:t>http://eacea.ec.europa.eu/tempus/index_en.php</a:t>
            </a:r>
          </a:p>
        </p:txBody>
      </p:sp>
      <p:sp>
        <p:nvSpPr>
          <p:cNvPr id="6" name="Rectangle 92"/>
          <p:cNvSpPr>
            <a:spLocks noChangeArrowheads="1"/>
          </p:cNvSpPr>
          <p:nvPr/>
        </p:nvSpPr>
        <p:spPr bwMode="auto">
          <a:xfrm>
            <a:off x="827088" y="141288"/>
            <a:ext cx="21336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GB" sz="1000" b="1">
              <a:latin typeface="Tahoma" pitchFamily="34" charset="0"/>
            </a:endParaRPr>
          </a:p>
        </p:txBody>
      </p:sp>
      <p:pic>
        <p:nvPicPr>
          <p:cNvPr id="1031" name="Picture 100" descr="fon_powerpoint_31070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623888" y="-452438"/>
            <a:ext cx="10391776" cy="776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01"/>
          <p:cNvSpPr txBox="1">
            <a:spLocks noChangeArrowheads="1"/>
          </p:cNvSpPr>
          <p:nvPr/>
        </p:nvSpPr>
        <p:spPr bwMode="auto">
          <a:xfrm>
            <a:off x="107950" y="6742113"/>
            <a:ext cx="5364163" cy="366712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solidFill>
                  <a:schemeClr val="bg1"/>
                </a:solidFill>
              </a:rPr>
              <a:t>http://eacea.ec.europa.eu/tempus/index_en.php</a:t>
            </a:r>
          </a:p>
        </p:txBody>
      </p:sp>
      <p:sp>
        <p:nvSpPr>
          <p:cNvPr id="9" name="Rectangle 92"/>
          <p:cNvSpPr>
            <a:spLocks noChangeArrowheads="1"/>
          </p:cNvSpPr>
          <p:nvPr userDrawn="1"/>
        </p:nvSpPr>
        <p:spPr bwMode="auto">
          <a:xfrm>
            <a:off x="827088" y="141288"/>
            <a:ext cx="21336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eaLnBrk="0" hangingPunct="0">
              <a:defRPr/>
            </a:pPr>
            <a:endParaRPr lang="en-GB" sz="1000" b="1">
              <a:latin typeface="Tahoma" pitchFamily="34" charset="0"/>
            </a:endParaRPr>
          </a:p>
        </p:txBody>
      </p:sp>
      <p:pic>
        <p:nvPicPr>
          <p:cNvPr id="1034" name="Picture 100" descr="fon_powerpoint_31070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623888" y="-452438"/>
            <a:ext cx="10391776" cy="7762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101"/>
          <p:cNvSpPr txBox="1">
            <a:spLocks noChangeArrowheads="1"/>
          </p:cNvSpPr>
          <p:nvPr userDrawn="1"/>
        </p:nvSpPr>
        <p:spPr bwMode="auto">
          <a:xfrm>
            <a:off x="107950" y="6742113"/>
            <a:ext cx="5364163" cy="366712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GB" b="1">
                <a:solidFill>
                  <a:schemeClr val="bg1"/>
                </a:solidFill>
              </a:rPr>
              <a:t>http://eacea.ec.europa.eu/tempus/index_en.php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Helvetic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D6600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3"/>
          <p:cNvSpPr>
            <a:spLocks noChangeArrowheads="1"/>
          </p:cNvSpPr>
          <p:nvPr/>
        </p:nvSpPr>
        <p:spPr bwMode="auto">
          <a:xfrm>
            <a:off x="0" y="3789363"/>
            <a:ext cx="939641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/>
            <a:r>
              <a:rPr lang="en-GB" sz="3000" b="1">
                <a:solidFill>
                  <a:schemeClr val="accent2"/>
                </a:solidFill>
                <a:latin typeface="Tahoma" pitchFamily="34" charset="0"/>
              </a:rPr>
              <a:t>Higher Education Reform Experts in Ukraine: </a:t>
            </a:r>
            <a:r>
              <a:rPr lang="en-US" sz="3000" b="1">
                <a:solidFill>
                  <a:schemeClr val="accent2"/>
                </a:solidFill>
                <a:latin typeface="Tahoma" pitchFamily="34" charset="0"/>
              </a:rPr>
              <a:t>Organization of Local Activities</a:t>
            </a:r>
            <a:endParaRPr lang="en-GB" sz="3000" b="1">
              <a:solidFill>
                <a:schemeClr val="accent2"/>
              </a:solidFill>
              <a:latin typeface="Tahoma" pitchFamily="34" charset="0"/>
            </a:endParaRPr>
          </a:p>
        </p:txBody>
      </p:sp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3779838" y="4149725"/>
            <a:ext cx="7704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33400" indent="-533400">
              <a:buClr>
                <a:schemeClr val="hlink"/>
              </a:buClr>
              <a:buSzPct val="150000"/>
              <a:buFont typeface="Wingdings" pitchFamily="2" charset="2"/>
              <a:buNone/>
            </a:pPr>
            <a:endParaRPr lang="en-GB" sz="2000">
              <a:solidFill>
                <a:srgbClr val="333399"/>
              </a:solidFill>
              <a:latin typeface="Tahoma" pitchFamily="34" charset="0"/>
            </a:endParaRPr>
          </a:p>
          <a:p>
            <a:pPr marL="533400" indent="-533400">
              <a:buClr>
                <a:schemeClr val="hlink"/>
              </a:buClr>
              <a:buSzPct val="150000"/>
              <a:buFont typeface="Wingdings" pitchFamily="2" charset="2"/>
              <a:buNone/>
            </a:pPr>
            <a:endParaRPr lang="en-GB" sz="2000">
              <a:solidFill>
                <a:srgbClr val="333399"/>
              </a:solidFill>
              <a:latin typeface="Tahoma" pitchFamily="34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79388" y="6669088"/>
            <a:ext cx="5761037" cy="396875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>
                <a:solidFill>
                  <a:schemeClr val="bg1"/>
                </a:solidFill>
              </a:rPr>
              <a:t>www.tempus.org.ua</a:t>
            </a:r>
          </a:p>
        </p:txBody>
      </p:sp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827088" y="5445125"/>
            <a:ext cx="6553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</a:rPr>
              <a:t>Andriy Stavytskyy, </a:t>
            </a:r>
          </a:p>
          <a:p>
            <a:r>
              <a:rPr lang="en-US" sz="2000">
                <a:solidFill>
                  <a:schemeClr val="accent2"/>
                </a:solidFill>
              </a:rPr>
              <a:t>National Taras Shevchenko University of Kyiv, Ukraine</a:t>
            </a:r>
          </a:p>
          <a:p>
            <a:r>
              <a:rPr lang="en-US" sz="2000" b="1">
                <a:solidFill>
                  <a:schemeClr val="accent2"/>
                </a:solidFill>
              </a:rPr>
              <a:t>Vadym Zaharchenko,</a:t>
            </a:r>
            <a:r>
              <a:rPr lang="en-US" sz="2000">
                <a:solidFill>
                  <a:schemeClr val="accent2"/>
                </a:solidFill>
              </a:rPr>
              <a:t> </a:t>
            </a:r>
          </a:p>
          <a:p>
            <a:r>
              <a:rPr lang="en-US" sz="2000">
                <a:solidFill>
                  <a:schemeClr val="accent2"/>
                </a:solidFill>
              </a:rPr>
              <a:t>Odessa National Maritime Academy, Ukraine</a:t>
            </a:r>
            <a:endParaRPr lang="uk-UA" sz="200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7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Tempus Info-Days</a:t>
            </a:r>
            <a:r>
              <a:rPr lang="uk-UA" sz="3200" smtClean="0"/>
              <a:t/>
            </a:r>
            <a:br>
              <a:rPr lang="uk-UA" sz="3200" smtClean="0"/>
            </a:br>
            <a:endParaRPr lang="en-US" sz="3200" smtClean="0">
              <a:solidFill>
                <a:schemeClr val="accent2"/>
              </a:solidFill>
            </a:endParaRPr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68313" y="1341438"/>
            <a:ext cx="8137525" cy="3673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just">
              <a:spcBef>
                <a:spcPct val="0"/>
              </a:spcBef>
              <a:buFont typeface="Wingdings" pitchFamily="2" charset="2"/>
              <a:buNone/>
            </a:pPr>
            <a:r>
              <a:rPr lang="en-GB" sz="2400" smtClean="0">
                <a:solidFill>
                  <a:schemeClr val="accent2"/>
                </a:solidFill>
              </a:rPr>
              <a:t>During the Tempus Info-Days HEREs presented the general overview of the key priorities for Ukraine in line with Bologna Process (2009-2010):</a:t>
            </a:r>
          </a:p>
          <a:p>
            <a:pPr marL="0" indent="0" algn="just">
              <a:spcBef>
                <a:spcPct val="0"/>
              </a:spcBef>
              <a:buFont typeface="Arial" charset="0"/>
              <a:buChar char="•"/>
            </a:pPr>
            <a:r>
              <a:rPr lang="en-GB" sz="2400" smtClean="0">
                <a:solidFill>
                  <a:schemeClr val="accent2"/>
                </a:solidFill>
              </a:rPr>
              <a:t>the updates on the National Qualification Framework and Bologna Process after Leuven;</a:t>
            </a:r>
          </a:p>
          <a:p>
            <a:pPr marL="0" indent="0" algn="just">
              <a:spcBef>
                <a:spcPct val="0"/>
              </a:spcBef>
              <a:buFont typeface="Arial" charset="0"/>
              <a:buChar char="•"/>
            </a:pPr>
            <a:r>
              <a:rPr lang="en-GB" sz="2400" smtClean="0">
                <a:solidFill>
                  <a:schemeClr val="accent2"/>
                </a:solidFill>
              </a:rPr>
              <a:t>presentation of the developments of Bologna process after Leuven and compliance of Tempus program priorities with the Bologna process challenges;</a:t>
            </a:r>
          </a:p>
          <a:p>
            <a:pPr marL="0" indent="0" algn="just">
              <a:spcBef>
                <a:spcPct val="0"/>
              </a:spcBef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the session in Kyiv, 2010 was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en-US" sz="2400" smtClean="0">
                <a:solidFill>
                  <a:schemeClr val="accent2"/>
                </a:solidFill>
              </a:rPr>
              <a:t>moderated by </a:t>
            </a:r>
            <a:r>
              <a:rPr lang="en-US" sz="2400" b="1" smtClean="0">
                <a:solidFill>
                  <a:schemeClr val="accent2"/>
                </a:solidFill>
              </a:rPr>
              <a:t>Helene Skikos</a:t>
            </a:r>
            <a:r>
              <a:rPr lang="en-US" sz="2400" smtClean="0">
                <a:solidFill>
                  <a:schemeClr val="accent2"/>
                </a:solidFill>
              </a:rPr>
              <a:t>,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en-US" sz="2400" smtClean="0">
                <a:solidFill>
                  <a:schemeClr val="accent2"/>
                </a:solidFill>
              </a:rPr>
              <a:t>DG for Education and Culture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en-US" sz="2400" smtClean="0">
                <a:solidFill>
                  <a:schemeClr val="accent2"/>
                </a:solidFill>
              </a:rPr>
              <a:t>European Commission</a:t>
            </a:r>
            <a:r>
              <a:rPr lang="ru-RU" sz="2400" smtClean="0">
                <a:solidFill>
                  <a:schemeClr val="accent2"/>
                </a:solidFill>
              </a:rPr>
              <a:t> </a:t>
            </a:r>
            <a:endParaRPr lang="uk-UA" sz="2400" smtClean="0">
              <a:solidFill>
                <a:schemeClr val="accent2"/>
              </a:solidFill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 descr="IMG_9710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5795963" y="4005263"/>
            <a:ext cx="26670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Roundtables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11188" y="1341438"/>
            <a:ext cx="8066087" cy="4392612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400" dirty="0" smtClean="0">
                <a:solidFill>
                  <a:schemeClr val="accent2"/>
                </a:solidFill>
              </a:rPr>
              <a:t>“Implementation of Bologna process in Ukraine: major challenges of the HE third cycle”, January 25, 2010, </a:t>
            </a:r>
            <a:r>
              <a:rPr lang="en-GB" sz="2400" dirty="0" err="1" smtClean="0">
                <a:solidFill>
                  <a:schemeClr val="accent2"/>
                </a:solidFill>
              </a:rPr>
              <a:t>Lviv</a:t>
            </a:r>
            <a:endParaRPr lang="en-GB" sz="2400" dirty="0" smtClean="0">
              <a:solidFill>
                <a:schemeClr val="accent2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accent2"/>
              </a:solidFill>
            </a:endParaRPr>
          </a:p>
          <a:p>
            <a:pPr marL="0" indent="35560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About 40 delegates from 20 HE and research institutions of Western Ukraine took part in the event. </a:t>
            </a:r>
          </a:p>
          <a:p>
            <a:pPr marL="0" indent="35560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Among them there were famous Ukrainian scientists, Corresponding Members of the National Academy of 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Sciences of Ukraine. 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200" i="1" dirty="0" smtClean="0">
                <a:solidFill>
                  <a:schemeClr val="accent2"/>
                </a:solidFill>
              </a:rPr>
              <a:t>Recommendations </a:t>
            </a:r>
            <a:r>
              <a:rPr lang="en-GB" sz="2200" dirty="0" smtClean="0">
                <a:solidFill>
                  <a:schemeClr val="accent2"/>
                </a:solidFill>
              </a:rPr>
              <a:t>on 3rd cycle 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implementation in Ukraine 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were submitted to the Ministry</a:t>
            </a:r>
            <a:r>
              <a:rPr lang="ru-RU" sz="2200" dirty="0" smtClean="0">
                <a:solidFill>
                  <a:schemeClr val="accent2"/>
                </a:solidFill>
              </a:rPr>
              <a:t> </a:t>
            </a:r>
            <a:endParaRPr lang="en-US" sz="2200" dirty="0" smtClean="0">
              <a:solidFill>
                <a:schemeClr val="accent2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of Education and Science of Ukraine</a:t>
            </a:r>
            <a:endParaRPr lang="uk-UA" sz="2200" dirty="0" smtClean="0">
              <a:solidFill>
                <a:schemeClr val="accent2"/>
              </a:solidFill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P12511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3789363"/>
            <a:ext cx="27527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Roundtables 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95288" y="1268413"/>
            <a:ext cx="8280400" cy="42481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“Ukraine in Bologna Process: current situation and problems”, June 1, 2010, Kyiv, with the expertise of </a:t>
            </a:r>
            <a:r>
              <a:rPr lang="en-GB" sz="2400" dirty="0" smtClean="0">
                <a:solidFill>
                  <a:schemeClr val="accent2"/>
                </a:solidFill>
              </a:rPr>
              <a:t>UNICA expert</a:t>
            </a:r>
            <a:r>
              <a:rPr lang="en-US" sz="2400" dirty="0" smtClean="0">
                <a:solidFill>
                  <a:schemeClr val="accent2"/>
                </a:solidFill>
              </a:rPr>
              <a:t> </a:t>
            </a:r>
            <a:r>
              <a:rPr lang="en-GB" sz="2400" b="1" dirty="0" err="1" smtClean="0">
                <a:solidFill>
                  <a:schemeClr val="accent2"/>
                </a:solidFill>
              </a:rPr>
              <a:t>Artur</a:t>
            </a:r>
            <a:r>
              <a:rPr lang="en-GB" sz="2400" b="1" dirty="0" smtClean="0">
                <a:solidFill>
                  <a:schemeClr val="accent2"/>
                </a:solidFill>
              </a:rPr>
              <a:t> </a:t>
            </a:r>
            <a:r>
              <a:rPr lang="en-GB" sz="2400" b="1" dirty="0" err="1" smtClean="0">
                <a:solidFill>
                  <a:schemeClr val="accent2"/>
                </a:solidFill>
              </a:rPr>
              <a:t>Mettinger</a:t>
            </a:r>
            <a:r>
              <a:rPr lang="en-GB" sz="2400" b="1" dirty="0" smtClean="0">
                <a:solidFill>
                  <a:schemeClr val="accent2"/>
                </a:solidFill>
              </a:rPr>
              <a:t> </a:t>
            </a:r>
            <a:endParaRPr lang="en-US" sz="2400" dirty="0" smtClean="0">
              <a:solidFill>
                <a:schemeClr val="accent2"/>
              </a:solidFill>
            </a:endParaRPr>
          </a:p>
          <a:p>
            <a:pPr marL="0" indent="0" algn="just"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accent2"/>
              </a:solidFill>
            </a:endParaRPr>
          </a:p>
          <a:p>
            <a:pPr marL="0" indent="355600" algn="just" eaLnBrk="1" hangingPunct="1">
              <a:lnSpc>
                <a:spcPct val="80000"/>
              </a:lnSpc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About 100 delegates from HE and research institutions of Ukraine took part in the event. </a:t>
            </a:r>
          </a:p>
          <a:p>
            <a:pPr marL="0" indent="35560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Among them there were the </a:t>
            </a:r>
            <a:r>
              <a:rPr lang="en-GB" sz="2200" dirty="0" smtClean="0">
                <a:solidFill>
                  <a:schemeClr val="accent2"/>
                </a:solidFill>
              </a:rPr>
              <a:t>Minister for Education and Science of Ukraine, Deputy Minister, President of the National Academy of Pedagogical Sciences of Ukraine, </a:t>
            </a:r>
          </a:p>
          <a:p>
            <a:pPr marL="0" indent="355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15 rectors of leading universities, vice-rectors,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other representatives of Ukrainian universities,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staff from the Ministry and the National Academy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of Pedagogical Sciences of Ukraine, 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representatives of the EU Delegation to Ukraine, 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HERE team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uk-UA" sz="2200" b="1" dirty="0" smtClean="0">
              <a:solidFill>
                <a:schemeClr val="accent2"/>
              </a:solidFill>
            </a:endParaRPr>
          </a:p>
        </p:txBody>
      </p:sp>
      <p:pic>
        <p:nvPicPr>
          <p:cNvPr id="2662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3789363"/>
            <a:ext cx="20542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Roundtables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68313" y="1412875"/>
            <a:ext cx="8066087" cy="43926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400" dirty="0" smtClean="0">
                <a:solidFill>
                  <a:schemeClr val="accent2"/>
                </a:solidFill>
              </a:rPr>
              <a:t>“Implementation of ECTS and NQF in Ukraine”, October 13, 2010, Kyiv</a:t>
            </a:r>
            <a:endParaRPr lang="en-US" sz="2400" dirty="0" smtClean="0">
              <a:solidFill>
                <a:schemeClr val="accent2"/>
              </a:solidFill>
            </a:endParaRP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400" dirty="0" smtClean="0">
              <a:solidFill>
                <a:schemeClr val="accent2"/>
              </a:solidFill>
            </a:endParaRPr>
          </a:p>
          <a:p>
            <a:pPr marL="0" indent="355600"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About 50 delegates from HE and research institutions of Ukraine took part in the event.</a:t>
            </a:r>
          </a:p>
          <a:p>
            <a:pPr marL="0" indent="355600" algn="just" eaLnBrk="1" hangingPunct="1"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Among them there were </a:t>
            </a:r>
            <a:r>
              <a:rPr lang="en-GB" sz="2400" dirty="0" smtClean="0">
                <a:solidFill>
                  <a:schemeClr val="accent2"/>
                </a:solidFill>
              </a:rPr>
              <a:t>Deputy Minister for Education and Science of Ukraine, Heads of Departments of the Ministry, representatives of the National Academy of Pedagogical Sciences of Ukraine, 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GB" sz="2400" dirty="0" smtClean="0">
                <a:solidFill>
                  <a:schemeClr val="accent2"/>
                </a:solidFill>
              </a:rPr>
              <a:t>Ministry of Labour and Social Policy.</a:t>
            </a:r>
          </a:p>
          <a:p>
            <a:pPr marL="0" indent="0"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uk-UA" b="1" dirty="0" smtClean="0">
              <a:solidFill>
                <a:schemeClr val="accent2"/>
              </a:solidFill>
            </a:endParaRPr>
          </a:p>
        </p:txBody>
      </p:sp>
      <p:pic>
        <p:nvPicPr>
          <p:cNvPr id="2765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4437063"/>
            <a:ext cx="3200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Roundtables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82625" y="1484313"/>
            <a:ext cx="8066088" cy="3673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400" smtClean="0">
                <a:solidFill>
                  <a:schemeClr val="accent2"/>
                </a:solidFill>
              </a:rPr>
              <a:t>“</a:t>
            </a:r>
            <a:r>
              <a:rPr lang="en-GB" sz="2400" smtClean="0">
                <a:solidFill>
                  <a:schemeClr val="accent2"/>
                </a:solidFill>
              </a:rPr>
              <a:t>Presentation of Application of ECTS and National Qualification Framework: European (Czech) experience and debate on Bologna issues”</a:t>
            </a:r>
            <a:r>
              <a:rPr lang="en-US" sz="2400" smtClean="0">
                <a:solidFill>
                  <a:schemeClr val="accent2"/>
                </a:solidFill>
              </a:rPr>
              <a:t>, November 26, 2010, Kyiv, with the expertise </a:t>
            </a:r>
            <a:r>
              <a:rPr lang="en-GB" sz="2400" b="1" smtClean="0">
                <a:solidFill>
                  <a:schemeClr val="accent2"/>
                </a:solidFill>
              </a:rPr>
              <a:t>Věra ŠŤASTNÁ </a:t>
            </a:r>
            <a:r>
              <a:rPr lang="en-GB" sz="2400" smtClean="0">
                <a:solidFill>
                  <a:schemeClr val="accent2"/>
                </a:solidFill>
              </a:rPr>
              <a:t>(UNICA Expert)</a:t>
            </a: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endParaRPr lang="en-GB" sz="2400" smtClean="0">
              <a:solidFill>
                <a:schemeClr val="accent2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200" smtClean="0">
                <a:solidFill>
                  <a:schemeClr val="accent2"/>
                </a:solidFill>
              </a:rPr>
              <a:t>About 20 delegates from 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200" smtClean="0">
                <a:solidFill>
                  <a:schemeClr val="accent2"/>
                </a:solidFill>
              </a:rPr>
              <a:t>HE and research institutions </a:t>
            </a:r>
          </a:p>
          <a:p>
            <a:pPr marL="0" indent="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200" smtClean="0">
                <a:solidFill>
                  <a:schemeClr val="accent2"/>
                </a:solidFill>
              </a:rPr>
              <a:t>of Ukraine took part in the event.</a:t>
            </a:r>
            <a:endParaRPr lang="uk-UA" sz="1800" b="1" smtClean="0">
              <a:solidFill>
                <a:schemeClr val="accent2"/>
              </a:solidFill>
            </a:endParaRPr>
          </a:p>
        </p:txBody>
      </p:sp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/>
          <a:stretch>
            <a:fillRect/>
          </a:stretch>
        </p:blipFill>
        <p:spPr bwMode="auto">
          <a:xfrm>
            <a:off x="5435600" y="3284538"/>
            <a:ext cx="3136900" cy="228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Conference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27088" y="1700213"/>
            <a:ext cx="7848600" cy="38163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V International Scientific and Practical Conference “Higher Education in Ukraine in the framework of integration with the European Education Area”, November 25–26, 2010.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endParaRPr lang="en-GB" sz="1800" b="1" dirty="0" smtClean="0">
              <a:solidFill>
                <a:schemeClr val="accent2"/>
              </a:solidFill>
            </a:endParaRP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sz="2200" dirty="0" smtClean="0">
                <a:solidFill>
                  <a:schemeClr val="accent2"/>
                </a:solidFill>
              </a:rPr>
              <a:t>There were over 300 participants</a:t>
            </a:r>
            <a:r>
              <a:rPr lang="en-US" sz="2200" dirty="0" smtClean="0">
                <a:solidFill>
                  <a:schemeClr val="accent2"/>
                </a:solidFill>
              </a:rPr>
              <a:t> from HE and research institutions of Ukraine, educationists, HEIs’ </a:t>
            </a:r>
            <a:r>
              <a:rPr lang="en-GB" sz="2200" dirty="0" smtClean="0">
                <a:solidFill>
                  <a:schemeClr val="accent2"/>
                </a:solidFill>
              </a:rPr>
              <a:t>representatives, </a:t>
            </a:r>
            <a:r>
              <a:rPr lang="en-US" sz="2200" dirty="0" smtClean="0">
                <a:solidFill>
                  <a:schemeClr val="accent2"/>
                </a:solidFill>
              </a:rPr>
              <a:t>experts;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GB" sz="2200" b="1" dirty="0" err="1" smtClean="0">
                <a:solidFill>
                  <a:schemeClr val="accent2"/>
                </a:solidFill>
              </a:rPr>
              <a:t>Věra</a:t>
            </a:r>
            <a:r>
              <a:rPr lang="en-GB" sz="2200" b="1" dirty="0" smtClean="0">
                <a:solidFill>
                  <a:schemeClr val="accent2"/>
                </a:solidFill>
              </a:rPr>
              <a:t> ŠŤASTNÁ, </a:t>
            </a:r>
            <a:r>
              <a:rPr lang="en-GB" sz="2200" dirty="0" smtClean="0">
                <a:solidFill>
                  <a:schemeClr val="accent2"/>
                </a:solidFill>
              </a:rPr>
              <a:t>UNICA</a:t>
            </a:r>
            <a:r>
              <a:rPr lang="en-GB" sz="2400" dirty="0" smtClean="0">
                <a:solidFill>
                  <a:schemeClr val="accent2"/>
                </a:solidFill>
              </a:rPr>
              <a:t> </a:t>
            </a:r>
            <a:r>
              <a:rPr lang="en-GB" sz="2200" dirty="0" smtClean="0">
                <a:solidFill>
                  <a:schemeClr val="accent2"/>
                </a:solidFill>
              </a:rPr>
              <a:t>Expert, Charles University, Prague was a key speaker. </a:t>
            </a:r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550" y="549275"/>
            <a:ext cx="9398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GB" sz="2900" smtClean="0">
                <a:solidFill>
                  <a:srgbClr val="0070C0"/>
                </a:solidFill>
              </a:rPr>
              <a:t>Seminars</a:t>
            </a:r>
            <a:endParaRPr lang="en-US" sz="2900" smtClean="0">
              <a:solidFill>
                <a:srgbClr val="0070C0"/>
              </a:solidFill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55650" y="1412875"/>
            <a:ext cx="7993063" cy="417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GB" sz="2400" dirty="0" smtClean="0">
                <a:solidFill>
                  <a:schemeClr val="accent2"/>
                </a:solidFill>
              </a:rPr>
              <a:t>“Competence-based approach and implementation of ECTS in Ukraine”, 2010, </a:t>
            </a:r>
            <a:r>
              <a:rPr lang="en-GB" sz="2400" i="1" dirty="0" smtClean="0">
                <a:solidFill>
                  <a:schemeClr val="accent2"/>
                </a:solidFill>
              </a:rPr>
              <a:t>Kyiv, </a:t>
            </a:r>
            <a:r>
              <a:rPr lang="en-GB" sz="2400" i="1" dirty="0" err="1" smtClean="0">
                <a:solidFill>
                  <a:schemeClr val="accent2"/>
                </a:solidFill>
              </a:rPr>
              <a:t>Lviv</a:t>
            </a:r>
            <a:r>
              <a:rPr lang="en-GB" sz="2400" i="1" dirty="0" smtClean="0">
                <a:solidFill>
                  <a:schemeClr val="accent2"/>
                </a:solidFill>
              </a:rPr>
              <a:t>, Odessa</a:t>
            </a:r>
          </a:p>
          <a:p>
            <a:pPr marL="0" indent="355600"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GB" sz="2400" dirty="0" smtClean="0">
                <a:solidFill>
                  <a:schemeClr val="accent2"/>
                </a:solidFill>
              </a:rPr>
              <a:t>About 50 representatives of public and private</a:t>
            </a:r>
            <a:r>
              <a:rPr lang="ru-RU" sz="2400" dirty="0" smtClean="0">
                <a:solidFill>
                  <a:schemeClr val="accent2"/>
                </a:solidFill>
              </a:rPr>
              <a:t> </a:t>
            </a:r>
            <a:r>
              <a:rPr lang="en-GB" sz="2400" dirty="0" smtClean="0">
                <a:solidFill>
                  <a:schemeClr val="accent2"/>
                </a:solidFill>
              </a:rPr>
              <a:t>universities participated in each event</a:t>
            </a:r>
          </a:p>
          <a:p>
            <a:pPr marL="0" indent="355600" algn="just" eaLnBrk="1" hangingPunct="1">
              <a:lnSpc>
                <a:spcPct val="90000"/>
              </a:lnSpc>
              <a:buFont typeface="Arial" charset="0"/>
              <a:buChar char="•"/>
            </a:pPr>
            <a:endParaRPr lang="en-US" sz="2400" dirty="0" smtClean="0">
              <a:solidFill>
                <a:schemeClr val="accent2"/>
              </a:solidFill>
            </a:endParaRPr>
          </a:p>
          <a:p>
            <a:pPr marL="0" indent="355600"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“Professional Standards as the  basis for building National  Qualification Framework“, March 1, 2010, Kyiv</a:t>
            </a:r>
          </a:p>
          <a:p>
            <a:pPr marL="0" indent="355600" algn="just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"New ways in the professional and higher education: Would professionally-oriented education promote Ukraine highly qualified labor force?", October 14-15, 2010, Kyiv </a:t>
            </a:r>
            <a:endParaRPr lang="uk-UA" sz="2400" b="1" dirty="0" smtClean="0">
              <a:solidFill>
                <a:schemeClr val="accent2"/>
              </a:solidFill>
            </a:endParaRPr>
          </a:p>
        </p:txBody>
      </p:sp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GB" sz="2900" smtClean="0">
                <a:solidFill>
                  <a:srgbClr val="0070C0"/>
                </a:solidFill>
              </a:rPr>
              <a:t>Seminars</a:t>
            </a:r>
            <a:endParaRPr lang="en-US" sz="2900" smtClean="0">
              <a:solidFill>
                <a:srgbClr val="0070C0"/>
              </a:solidFill>
            </a:endParaRP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85813" y="1428750"/>
            <a:ext cx="7848600" cy="4214813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marL="0" indent="88900" algn="just"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accent2"/>
                </a:solidFill>
              </a:rPr>
              <a:t>“National Qualification Framework and integration into European Higher Education Area”, April 28, 2011, Odessa.</a:t>
            </a:r>
          </a:p>
          <a:p>
            <a:pPr marL="0" indent="88900" algn="just" eaLnBrk="1" hangingPunct="1">
              <a:spcBef>
                <a:spcPct val="0"/>
              </a:spcBef>
              <a:buFont typeface="Arial" charset="0"/>
              <a:buChar char="•"/>
              <a:defRPr/>
            </a:pPr>
            <a:endParaRPr lang="en-GB" sz="1800" b="1" dirty="0" smtClean="0">
              <a:solidFill>
                <a:schemeClr val="accent2"/>
              </a:solidFill>
            </a:endParaRPr>
          </a:p>
          <a:p>
            <a:pPr marL="0" indent="266700" algn="just" eaLnBrk="1" hangingPunct="1">
              <a:spcBef>
                <a:spcPct val="0"/>
              </a:spcBef>
              <a:buFont typeface="Arial" charset="0"/>
              <a:buChar char="•"/>
              <a:defRPr/>
            </a:pPr>
            <a:r>
              <a:rPr lang="en-US" sz="2200" dirty="0" smtClean="0">
                <a:solidFill>
                  <a:schemeClr val="accent2"/>
                </a:solidFill>
              </a:rPr>
              <a:t>Seminar was organized with support of Scientific-Methodological Commission on Maritime and River Transport</a:t>
            </a:r>
          </a:p>
          <a:p>
            <a:pPr marL="0" indent="266700" algn="just" eaLnBrk="1" hangingPunct="1">
              <a:spcBef>
                <a:spcPct val="0"/>
              </a:spcBef>
              <a:buFont typeface="Arial" charset="0"/>
              <a:buChar char="•"/>
              <a:defRPr/>
            </a:pPr>
            <a:r>
              <a:rPr lang="en-GB" sz="2200" dirty="0" smtClean="0">
                <a:solidFill>
                  <a:schemeClr val="accent2"/>
                </a:solidFill>
              </a:rPr>
              <a:t>About 40 delegates </a:t>
            </a:r>
            <a:r>
              <a:rPr lang="en-US" sz="2200" dirty="0" smtClean="0">
                <a:solidFill>
                  <a:schemeClr val="accent2"/>
                </a:solidFill>
              </a:rPr>
              <a:t>from 12 HE institutions of Ukraine that provide HE programs in field of marine and river transport took part in the seminar. </a:t>
            </a:r>
          </a:p>
          <a:p>
            <a:pPr marL="0" indent="266700" algn="just" eaLnBrk="1" hangingPunct="1">
              <a:spcBef>
                <a:spcPct val="0"/>
              </a:spcBef>
              <a:buFont typeface="Arial" charset="0"/>
              <a:buChar char="•"/>
              <a:defRPr/>
            </a:pPr>
            <a:r>
              <a:rPr lang="en-GB" sz="2200" b="1" dirty="0" smtClean="0">
                <a:solidFill>
                  <a:schemeClr val="accent2"/>
                </a:solidFill>
              </a:rPr>
              <a:t>Prof. Vadym Zakharchenko, </a:t>
            </a:r>
            <a:r>
              <a:rPr lang="en-GB" sz="2200" dirty="0" smtClean="0">
                <a:solidFill>
                  <a:schemeClr val="accent2"/>
                </a:solidFill>
              </a:rPr>
              <a:t>Ukraine Higher Education Reform Expert, Vice-Rector of Odessa National Maritime Academy was a key speaker. </a:t>
            </a:r>
          </a:p>
        </p:txBody>
      </p:sp>
      <p:pic>
        <p:nvPicPr>
          <p:cNvPr id="317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Regional Events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85813" y="1357313"/>
            <a:ext cx="7848600" cy="42148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US" sz="2400" smtClean="0">
                <a:solidFill>
                  <a:schemeClr val="accent2"/>
                </a:solidFill>
              </a:rPr>
              <a:t>A thematic lecture on problems of development National Qualification Framework at the meeting of Odessa Region Rector Council was delivered by       </a:t>
            </a:r>
            <a:r>
              <a:rPr lang="en-US" sz="2400" b="1" smtClean="0">
                <a:solidFill>
                  <a:schemeClr val="accent2"/>
                </a:solidFill>
              </a:rPr>
              <a:t>Prof. Vadym Zakharchenko,</a:t>
            </a:r>
            <a:r>
              <a:rPr lang="en-US" sz="2400" smtClean="0">
                <a:solidFill>
                  <a:schemeClr val="accent2"/>
                </a:solidFill>
              </a:rPr>
              <a:t> April 22, 2011.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endParaRPr lang="en-GB" sz="1800" b="1" smtClean="0">
              <a:solidFill>
                <a:schemeClr val="accent2"/>
              </a:solidFill>
            </a:endParaRPr>
          </a:p>
          <a:p>
            <a:pPr marL="0" indent="35560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200" smtClean="0">
                <a:solidFill>
                  <a:schemeClr val="accent2"/>
                </a:solidFill>
              </a:rPr>
              <a:t>More than 30 representatives (rectors, vice-rectors) </a:t>
            </a:r>
            <a:r>
              <a:rPr lang="en-US" sz="2200" smtClean="0">
                <a:solidFill>
                  <a:schemeClr val="accent2"/>
                </a:solidFill>
              </a:rPr>
              <a:t>from 25 HE institutions of Odessa, Nikolayev, Kherson and Regional Administration participated in the meeting.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200" smtClean="0">
                <a:solidFill>
                  <a:schemeClr val="accent2"/>
                </a:solidFill>
              </a:rPr>
              <a:t>Odessa Regional Working Group for support of higher education reform was established by decision of  Rector  Council. Two HEREs were included into this Regional WG. </a:t>
            </a:r>
            <a:endParaRPr lang="en-GB" sz="2200" smtClean="0">
              <a:solidFill>
                <a:schemeClr val="accent2"/>
              </a:solidFill>
            </a:endParaRPr>
          </a:p>
        </p:txBody>
      </p:sp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dirty="0" smtClean="0">
                <a:solidFill>
                  <a:srgbClr val="0070C0"/>
                </a:solidFill>
              </a:rPr>
              <a:t>HERE team </a:t>
            </a:r>
            <a:r>
              <a:rPr lang="en-US" sz="2900" dirty="0" smtClean="0">
                <a:solidFill>
                  <a:srgbClr val="0070C0"/>
                </a:solidFill>
              </a:rPr>
              <a:t>of Ukraine</a:t>
            </a:r>
            <a:endParaRPr lang="en-US" sz="2900" dirty="0" smtClean="0">
              <a:solidFill>
                <a:srgbClr val="0070C0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85813" y="1357313"/>
            <a:ext cx="7848600" cy="42148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 eaLnBrk="1" hangingPunct="1">
              <a:spcBef>
                <a:spcPct val="0"/>
              </a:spcBef>
              <a:buClrTx/>
              <a:buFontTx/>
              <a:buNone/>
            </a:pPr>
            <a:r>
              <a:rPr lang="en-US" sz="2100" dirty="0" smtClean="0">
                <a:solidFill>
                  <a:schemeClr val="accent2"/>
                </a:solidFill>
              </a:rPr>
              <a:t>11 members: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100" dirty="0" smtClean="0">
                <a:solidFill>
                  <a:schemeClr val="accent2"/>
                </a:solidFill>
              </a:rPr>
              <a:t>the First Deputy Minister of Education and Science, Youth and Sport of Ukraine;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100" dirty="0" smtClean="0">
                <a:solidFill>
                  <a:schemeClr val="accent2"/>
                </a:solidFill>
              </a:rPr>
              <a:t>Head of the International projects and European Integration Sector, Higher Education Department of the Ministry, Bologna Follow-Up Group member;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100" dirty="0" smtClean="0">
                <a:solidFill>
                  <a:schemeClr val="accent2"/>
                </a:solidFill>
              </a:rPr>
              <a:t>5 Vice-Rectors of Universities; 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100" dirty="0" smtClean="0">
                <a:solidFill>
                  <a:schemeClr val="accent2"/>
                </a:solidFill>
              </a:rPr>
              <a:t>2 representatives of the National Academy of Pedagogical Sciences of Ukraine - Vice-President, Director of the Institute of Higher Education and the First Deputy Director of the Institute;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100" dirty="0" smtClean="0">
                <a:solidFill>
                  <a:schemeClr val="accent2"/>
                </a:solidFill>
              </a:rPr>
              <a:t>Associate Professor, University’s ECTS coordinator;</a:t>
            </a:r>
          </a:p>
          <a:p>
            <a:pPr marL="0" indent="35560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100" dirty="0" smtClean="0">
                <a:solidFill>
                  <a:schemeClr val="accent2"/>
                </a:solidFill>
              </a:rPr>
              <a:t>Bachelor student, Head of the Students Parliament of </a:t>
            </a:r>
            <a:r>
              <a:rPr lang="en-US" sz="2100" dirty="0" smtClean="0">
                <a:solidFill>
                  <a:schemeClr val="accent2"/>
                </a:solidFill>
              </a:rPr>
              <a:t>University</a:t>
            </a:r>
            <a:endParaRPr lang="en-US" sz="2100" dirty="0" smtClean="0">
              <a:solidFill>
                <a:schemeClr val="accent2"/>
              </a:solidFill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258888" y="404813"/>
            <a:ext cx="6911975" cy="5000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en-US" sz="2900" dirty="0" smtClean="0">
                <a:solidFill>
                  <a:srgbClr val="0070C0"/>
                </a:solidFill>
              </a:rPr>
              <a:t>HERE Team’s Lines of Cooperation </a:t>
            </a:r>
            <a:br>
              <a:rPr lang="en-US" sz="2900" dirty="0" smtClean="0">
                <a:solidFill>
                  <a:srgbClr val="0070C0"/>
                </a:solidFill>
              </a:rPr>
            </a:br>
            <a:endParaRPr lang="en-US" sz="2900" dirty="0" smtClean="0">
              <a:solidFill>
                <a:srgbClr val="0070C0"/>
              </a:solidFill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14313" y="1357313"/>
            <a:ext cx="8929687" cy="43576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457200" indent="-457200" algn="ctr" eaLnBrk="1" hangingPunct="1">
              <a:spcBef>
                <a:spcPts val="1800"/>
              </a:spcBef>
              <a:buFont typeface="Wingdings" pitchFamily="2" charset="2"/>
              <a:buNone/>
            </a:pPr>
            <a:endParaRPr lang="uk-UA" sz="8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500" y="1714500"/>
            <a:ext cx="3643313" cy="714375"/>
          </a:xfrm>
          <a:prstGeom prst="roundRect">
            <a:avLst/>
          </a:prstGeom>
          <a:solidFill>
            <a:srgbClr val="FF0000">
              <a:alpha val="1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7030A0"/>
                </a:solidFill>
              </a:rPr>
              <a:t>Ministry of Education and Science,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rgbClr val="7030A0"/>
                </a:solidFill>
              </a:rPr>
              <a:t>Youth and Sport of Ukraine</a:t>
            </a:r>
            <a:endParaRPr lang="ru-RU" sz="1600" b="1" dirty="0">
              <a:solidFill>
                <a:srgbClr val="7030A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86125" y="3071813"/>
            <a:ext cx="2714625" cy="785812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7030A0"/>
                </a:solidFill>
              </a:rPr>
              <a:t>HERE Team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85750" y="3071813"/>
            <a:ext cx="2357438" cy="785812"/>
          </a:xfrm>
          <a:prstGeom prst="roundRect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7030A0"/>
                </a:solidFill>
              </a:rPr>
              <a:t>EU-Bologna Experts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643688" y="3071813"/>
            <a:ext cx="2357437" cy="785812"/>
          </a:xfrm>
          <a:prstGeom prst="roundRect">
            <a:avLst/>
          </a:prstGeom>
          <a:solidFill>
            <a:schemeClr val="accent4">
              <a:lumMod val="20000"/>
              <a:lumOff val="80000"/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7030A0"/>
                </a:solidFill>
              </a:rPr>
              <a:t>National Tempus-office in Ukraine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3" name="Двойная стрелка вверх/вниз 12"/>
          <p:cNvSpPr/>
          <p:nvPr/>
        </p:nvSpPr>
        <p:spPr>
          <a:xfrm>
            <a:off x="4572000" y="2500313"/>
            <a:ext cx="46038" cy="500062"/>
          </a:xfrm>
          <a:prstGeom prst="upDownArrow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127000" cap="sq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Двойная стрелка влево/вправо 14"/>
          <p:cNvSpPr/>
          <p:nvPr/>
        </p:nvSpPr>
        <p:spPr>
          <a:xfrm flipV="1">
            <a:off x="2714625" y="3429000"/>
            <a:ext cx="500063" cy="92075"/>
          </a:xfrm>
          <a:prstGeom prst="leftRightArrow">
            <a:avLst/>
          </a:prstGeom>
          <a:ln w="88900">
            <a:solidFill>
              <a:srgbClr val="7030A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Стрелка влево 17"/>
          <p:cNvSpPr/>
          <p:nvPr/>
        </p:nvSpPr>
        <p:spPr>
          <a:xfrm>
            <a:off x="6072188" y="3429000"/>
            <a:ext cx="500062" cy="46038"/>
          </a:xfrm>
          <a:prstGeom prst="leftArrow">
            <a:avLst/>
          </a:prstGeom>
          <a:solidFill>
            <a:srgbClr val="7030A0"/>
          </a:solidFill>
          <a:ln w="88900">
            <a:solidFill>
              <a:srgbClr val="7030A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4214813" y="3857625"/>
            <a:ext cx="142875" cy="1143000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" name="Стрелка вниз 19"/>
          <p:cNvSpPr/>
          <p:nvPr/>
        </p:nvSpPr>
        <p:spPr>
          <a:xfrm>
            <a:off x="4572000" y="3857625"/>
            <a:ext cx="142875" cy="785813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4857750" y="3857625"/>
            <a:ext cx="142875" cy="500063"/>
          </a:xfrm>
          <a:prstGeom prst="down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1357313" y="5072063"/>
            <a:ext cx="6572250" cy="428625"/>
          </a:xfrm>
          <a:prstGeom prst="roundRect">
            <a:avLst/>
          </a:prstGeom>
          <a:solidFill>
            <a:srgbClr val="FFFF0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>
                <a:solidFill>
                  <a:srgbClr val="7030A0"/>
                </a:solidFill>
              </a:rPr>
              <a:t>Higher Education System of Ukraine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6401" name="TextBox 22"/>
          <p:cNvSpPr txBox="1">
            <a:spLocks noChangeArrowheads="1"/>
          </p:cNvSpPr>
          <p:nvPr/>
        </p:nvSpPr>
        <p:spPr bwMode="auto">
          <a:xfrm>
            <a:off x="5000625" y="4357688"/>
            <a:ext cx="37147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70C0"/>
                </a:solidFill>
                <a:latin typeface="Calibri" pitchFamily="34" charset="0"/>
              </a:rPr>
              <a:t>Activities at National, Regional </a:t>
            </a:r>
          </a:p>
          <a:p>
            <a:r>
              <a:rPr lang="en-US" b="1">
                <a:solidFill>
                  <a:srgbClr val="0070C0"/>
                </a:solidFill>
                <a:latin typeface="Calibri" pitchFamily="34" charset="0"/>
              </a:rPr>
              <a:t>and Institutional Levels</a:t>
            </a:r>
            <a:endParaRPr lang="ru-RU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6402" name="TextBox 24"/>
          <p:cNvSpPr txBox="1">
            <a:spLocks noChangeArrowheads="1"/>
          </p:cNvSpPr>
          <p:nvPr/>
        </p:nvSpPr>
        <p:spPr bwMode="auto">
          <a:xfrm>
            <a:off x="4714875" y="2500313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70C0"/>
                </a:solidFill>
                <a:latin typeface="Calibri" pitchFamily="34" charset="0"/>
              </a:rPr>
              <a:t>Working groups </a:t>
            </a:r>
            <a:endParaRPr lang="ru-RU" b="1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16403" name="TextBox 25"/>
          <p:cNvSpPr txBox="1">
            <a:spLocks noChangeArrowheads="1"/>
          </p:cNvSpPr>
          <p:nvPr/>
        </p:nvSpPr>
        <p:spPr bwMode="auto">
          <a:xfrm>
            <a:off x="1500188" y="2643188"/>
            <a:ext cx="2143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70C0"/>
                </a:solidFill>
                <a:latin typeface="Calibri" pitchFamily="34" charset="0"/>
              </a:rPr>
              <a:t>Exchange expertise </a:t>
            </a:r>
            <a:endParaRPr lang="ru-RU" b="1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TextBox 6"/>
          <p:cNvSpPr txBox="1">
            <a:spLocks noChangeArrowheads="1"/>
          </p:cNvSpPr>
          <p:nvPr/>
        </p:nvSpPr>
        <p:spPr bwMode="auto">
          <a:xfrm>
            <a:off x="827088" y="1773238"/>
            <a:ext cx="7704137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>
                <a:solidFill>
                  <a:srgbClr val="7030A0"/>
                </a:solidFill>
                <a:latin typeface="Helvetica" pitchFamily="34" charset="0"/>
              </a:rPr>
              <a:t>Thank you for attention!</a:t>
            </a:r>
          </a:p>
          <a:p>
            <a:endParaRPr lang="en-US" sz="5400">
              <a:solidFill>
                <a:srgbClr val="7030A0"/>
              </a:solidFill>
              <a:latin typeface="Helvetica" pitchFamily="34" charset="0"/>
            </a:endParaRPr>
          </a:p>
          <a:p>
            <a:pPr algn="ctr"/>
            <a:r>
              <a:rPr lang="en-US" b="1">
                <a:solidFill>
                  <a:schemeClr val="accent2"/>
                </a:solidFill>
              </a:rPr>
              <a:t>HERE Team web-site page at www.tempus.org.ua</a:t>
            </a:r>
            <a:r>
              <a:rPr lang="uk-UA" b="1">
                <a:solidFill>
                  <a:schemeClr val="accent2"/>
                </a:solidFill>
              </a:rPr>
              <a:t> </a:t>
            </a:r>
            <a:endParaRPr lang="uk-UA" sz="5400">
              <a:solidFill>
                <a:schemeClr val="accent2"/>
              </a:solidFill>
              <a:latin typeface="Helvetica" pitchFamily="34" charset="0"/>
            </a:endParaRPr>
          </a:p>
          <a:p>
            <a:pPr algn="ctr"/>
            <a:r>
              <a:rPr lang="en-US" b="1">
                <a:solidFill>
                  <a:schemeClr val="accent2"/>
                </a:solidFill>
              </a:rPr>
              <a:t>NTO-Ukraine contacts:</a:t>
            </a:r>
            <a:r>
              <a:rPr lang="uk-UA" b="1">
                <a:solidFill>
                  <a:schemeClr val="accent2"/>
                </a:solidFill>
              </a:rPr>
              <a:t> +38044</a:t>
            </a: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uk-UA" b="1">
                <a:solidFill>
                  <a:schemeClr val="accent2"/>
                </a:solidFill>
              </a:rPr>
              <a:t>286</a:t>
            </a: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uk-UA" b="1">
                <a:solidFill>
                  <a:schemeClr val="accent2"/>
                </a:solidFill>
              </a:rPr>
              <a:t>66</a:t>
            </a:r>
            <a:r>
              <a:rPr lang="en-US" b="1">
                <a:solidFill>
                  <a:schemeClr val="accent2"/>
                </a:solidFill>
              </a:rPr>
              <a:t> </a:t>
            </a:r>
            <a:r>
              <a:rPr lang="uk-UA" b="1">
                <a:solidFill>
                  <a:schemeClr val="accent2"/>
                </a:solidFill>
              </a:rPr>
              <a:t>68</a:t>
            </a:r>
          </a:p>
          <a:p>
            <a:pPr algn="ctr"/>
            <a:r>
              <a:rPr lang="en-US" b="1">
                <a:solidFill>
                  <a:schemeClr val="accent2"/>
                </a:solidFill>
              </a:rPr>
              <a:t>	E-mail: tempus@ilid.org.ua</a:t>
            </a:r>
            <a:endParaRPr lang="uk-UA" b="1">
              <a:solidFill>
                <a:schemeClr val="accent2"/>
              </a:solidFill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258888" y="404813"/>
            <a:ext cx="6842125" cy="5032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GB" sz="2900" smtClean="0">
                <a:solidFill>
                  <a:srgbClr val="0070C0"/>
                </a:solidFill>
              </a:rPr>
              <a:t>Support to Higher Education Reforms </a:t>
            </a:r>
            <a:endParaRPr lang="en-US" sz="2900" smtClean="0">
              <a:solidFill>
                <a:srgbClr val="0070C0"/>
              </a:solidFill>
            </a:endParaRPr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84213" y="1341438"/>
            <a:ext cx="8280400" cy="417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 eaLnBrk="1" hangingPunct="1">
              <a:spcBef>
                <a:spcPct val="0"/>
              </a:spcBef>
              <a:buFont typeface="Arial" charset="0"/>
              <a:buNone/>
            </a:pPr>
            <a:r>
              <a:rPr lang="en-GB" sz="2200" smtClean="0">
                <a:solidFill>
                  <a:schemeClr val="accent2"/>
                </a:solidFill>
              </a:rPr>
              <a:t>HERE team has provided continuous support to HE reforms in Ukraine. </a:t>
            </a:r>
          </a:p>
          <a:p>
            <a:pPr marL="0" indent="355600" algn="just">
              <a:spcBef>
                <a:spcPct val="0"/>
              </a:spcBef>
              <a:buFont typeface="Wingdings" pitchFamily="2" charset="2"/>
              <a:buNone/>
            </a:pPr>
            <a:r>
              <a:rPr lang="en-GB" sz="2200" smtClean="0">
                <a:solidFill>
                  <a:schemeClr val="accent2"/>
                </a:solidFill>
              </a:rPr>
              <a:t>Several ad hoc task forces currently operate within the Ministry of Education and Science, </a:t>
            </a:r>
            <a:r>
              <a:rPr lang="en-US" sz="2200" smtClean="0">
                <a:solidFill>
                  <a:schemeClr val="accent2"/>
                </a:solidFill>
              </a:rPr>
              <a:t>Youth and Sport of Ukraine</a:t>
            </a:r>
            <a:r>
              <a:rPr lang="en-GB" sz="2200" smtClean="0">
                <a:solidFill>
                  <a:schemeClr val="accent2"/>
                </a:solidFill>
              </a:rPr>
              <a:t> with the participation of HEREs: </a:t>
            </a:r>
          </a:p>
          <a:p>
            <a:pPr marL="0" indent="355600" algn="just">
              <a:spcBef>
                <a:spcPct val="0"/>
              </a:spcBef>
              <a:buFont typeface="Arial" charset="0"/>
              <a:buChar char="•"/>
            </a:pPr>
            <a:r>
              <a:rPr lang="en-GB" sz="2200" smtClean="0">
                <a:solidFill>
                  <a:schemeClr val="accent2"/>
                </a:solidFill>
              </a:rPr>
              <a:t>Three working groups (WG)</a:t>
            </a:r>
            <a:r>
              <a:rPr lang="en-US" sz="2200" smtClean="0">
                <a:solidFill>
                  <a:schemeClr val="accent2"/>
                </a:solidFill>
              </a:rPr>
              <a:t>;</a:t>
            </a:r>
            <a:r>
              <a:rPr lang="en-GB" sz="2200" smtClean="0">
                <a:solidFill>
                  <a:schemeClr val="accent2"/>
                </a:solidFill>
              </a:rPr>
              <a:t> </a:t>
            </a:r>
          </a:p>
          <a:p>
            <a:pPr marL="0" indent="355600" algn="just">
              <a:spcBef>
                <a:spcPct val="0"/>
              </a:spcBef>
              <a:buFont typeface="Arial" charset="0"/>
              <a:buChar char="•"/>
            </a:pPr>
            <a:r>
              <a:rPr lang="en-GB" sz="2200" smtClean="0">
                <a:solidFill>
                  <a:schemeClr val="accent2"/>
                </a:solidFill>
              </a:rPr>
              <a:t>Parliamentary consultations on the development of Draft Law on National Qualifications System </a:t>
            </a:r>
            <a:r>
              <a:rPr lang="en-US" sz="2200" smtClean="0">
                <a:solidFill>
                  <a:schemeClr val="accent2"/>
                </a:solidFill>
              </a:rPr>
              <a:t>(2010-2011)</a:t>
            </a:r>
            <a:r>
              <a:rPr lang="en-GB" sz="2200" smtClean="0">
                <a:solidFill>
                  <a:schemeClr val="accent2"/>
                </a:solidFill>
              </a:rPr>
              <a:t>: 5 HEREs took part in consultations, </a:t>
            </a:r>
          </a:p>
          <a:p>
            <a:pPr marL="0" indent="355600" algn="just">
              <a:spcBef>
                <a:spcPct val="0"/>
              </a:spcBef>
              <a:buFont typeface="Arial" charset="0"/>
              <a:buChar char="•"/>
            </a:pPr>
            <a:r>
              <a:rPr lang="en-GB" sz="2200" smtClean="0">
                <a:solidFill>
                  <a:schemeClr val="accent2"/>
                </a:solidFill>
              </a:rPr>
              <a:t>V. Luhovyi as Vice-President of the National Academy of Pedagogical Sciences of Ukraine participates in regular sessions of the Collegium of the Ministry of Education and Science, </a:t>
            </a:r>
            <a:r>
              <a:rPr lang="en-US" sz="2200" smtClean="0">
                <a:solidFill>
                  <a:schemeClr val="accent2"/>
                </a:solidFill>
              </a:rPr>
              <a:t>Youth and Sport of Ukraine</a:t>
            </a:r>
            <a:r>
              <a:rPr lang="en-GB" sz="2200" smtClean="0">
                <a:solidFill>
                  <a:schemeClr val="accent2"/>
                </a:solidFill>
              </a:rPr>
              <a:t>.</a:t>
            </a:r>
            <a:endParaRPr lang="uk-UA" sz="2200" smtClean="0">
              <a:solidFill>
                <a:schemeClr val="accent2"/>
              </a:solidFill>
            </a:endParaRPr>
          </a:p>
        </p:txBody>
      </p:sp>
      <p:pic>
        <p:nvPicPr>
          <p:cNvPr id="174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619250" y="404813"/>
            <a:ext cx="5829300" cy="571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sz="2800" smtClean="0">
                <a:solidFill>
                  <a:srgbClr val="0070C0"/>
                </a:solidFill>
              </a:rPr>
              <a:t>Participation in Working Groups </a:t>
            </a:r>
            <a:br>
              <a:rPr lang="en-US" sz="2800" smtClean="0">
                <a:solidFill>
                  <a:srgbClr val="0070C0"/>
                </a:solidFill>
              </a:rPr>
            </a:br>
            <a:r>
              <a:rPr lang="en-US" sz="2200" smtClean="0">
                <a:solidFill>
                  <a:srgbClr val="0070C0"/>
                </a:solidFill>
              </a:rPr>
              <a:t/>
            </a:r>
            <a:br>
              <a:rPr lang="en-US" sz="2200" smtClean="0">
                <a:solidFill>
                  <a:srgbClr val="0070C0"/>
                </a:solidFill>
              </a:rPr>
            </a:br>
            <a:r>
              <a:rPr lang="en-US" sz="2200" smtClean="0">
                <a:solidFill>
                  <a:srgbClr val="0070C0"/>
                </a:solidFill>
              </a:rPr>
              <a:t> </a:t>
            </a:r>
            <a:r>
              <a:rPr lang="en-US" sz="2800" smtClean="0">
                <a:solidFill>
                  <a:srgbClr val="C00000"/>
                </a:solidFill>
              </a:rPr>
              <a:t/>
            </a:r>
            <a:br>
              <a:rPr lang="en-US" sz="2800" smtClean="0">
                <a:solidFill>
                  <a:srgbClr val="C00000"/>
                </a:solidFill>
              </a:rPr>
            </a:br>
            <a:endParaRPr lang="en-US" sz="2800" smtClean="0">
              <a:solidFill>
                <a:srgbClr val="FF0000"/>
              </a:solidFill>
            </a:endParaRP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9750" y="1484313"/>
            <a:ext cx="7993063" cy="39465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452438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smtClean="0">
                <a:solidFill>
                  <a:srgbClr val="7030A0"/>
                </a:solidFill>
              </a:rPr>
              <a:t> </a:t>
            </a:r>
            <a:r>
              <a:rPr lang="en-GB" sz="2400" smtClean="0">
                <a:solidFill>
                  <a:schemeClr val="accent2"/>
                </a:solidFill>
              </a:rPr>
              <a:t>WG for </a:t>
            </a:r>
            <a:r>
              <a:rPr lang="en-US" sz="2400" smtClean="0">
                <a:solidFill>
                  <a:schemeClr val="accent2"/>
                </a:solidFill>
              </a:rPr>
              <a:t>working out of </a:t>
            </a:r>
            <a:r>
              <a:rPr lang="en-GB" sz="2400" smtClean="0">
                <a:solidFill>
                  <a:schemeClr val="accent2"/>
                </a:solidFill>
              </a:rPr>
              <a:t>English–Ukrainian</a:t>
            </a:r>
            <a:r>
              <a:rPr lang="en-US" sz="2400" smtClean="0">
                <a:solidFill>
                  <a:schemeClr val="accent2"/>
                </a:solidFill>
              </a:rPr>
              <a:t> Glossary of Bologna terms (2010-2011);</a:t>
            </a:r>
          </a:p>
          <a:p>
            <a:pPr marL="452438" indent="0" algn="just" eaLnBrk="1" hangingPunct="1">
              <a:spcBef>
                <a:spcPct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GB" sz="2400" smtClean="0">
                <a:solidFill>
                  <a:schemeClr val="accent2"/>
                </a:solidFill>
              </a:rPr>
              <a:t> WG for </a:t>
            </a:r>
            <a:r>
              <a:rPr lang="en-US" sz="2400" smtClean="0">
                <a:solidFill>
                  <a:schemeClr val="accent2"/>
                </a:solidFill>
              </a:rPr>
              <a:t>development of National Qualification Framework (2010-2011);</a:t>
            </a:r>
          </a:p>
          <a:p>
            <a:pPr marL="452438" indent="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WG for providing expertise of the Draft Law on Higher Education (2011)</a:t>
            </a:r>
            <a:endParaRPr lang="ru-RU" sz="2400" smtClean="0">
              <a:solidFill>
                <a:schemeClr val="accent2"/>
              </a:solidFill>
            </a:endParaRPr>
          </a:p>
          <a:p>
            <a:pPr marL="452438" indent="0" eaLnBrk="1" hangingPunct="1">
              <a:spcBef>
                <a:spcPct val="0"/>
              </a:spcBef>
              <a:buFont typeface="Wingdings" pitchFamily="2" charset="2"/>
              <a:buNone/>
            </a:pPr>
            <a:endParaRPr lang="ru-RU" sz="200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2438" indent="0" eaLnBrk="1" hangingPunct="1">
              <a:spcBef>
                <a:spcPct val="0"/>
              </a:spcBef>
              <a:buFontTx/>
              <a:buChar char="-"/>
            </a:pPr>
            <a:endParaRPr lang="uk-UA" b="1" smtClean="0">
              <a:solidFill>
                <a:schemeClr val="accent2"/>
              </a:solidFill>
            </a:endParaRPr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985000" cy="571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609600" indent="-609600" algn="ctr" eaLnBrk="1" hangingPunct="1">
              <a:lnSpc>
                <a:spcPct val="85000"/>
              </a:lnSpc>
            </a:pPr>
            <a:r>
              <a:rPr lang="en-GB" sz="2800" smtClean="0">
                <a:solidFill>
                  <a:srgbClr val="0070C0"/>
                </a:solidFill>
              </a:rPr>
              <a:t>WG for </a:t>
            </a:r>
            <a:r>
              <a:rPr lang="en-US" sz="2800" smtClean="0">
                <a:solidFill>
                  <a:srgbClr val="0070C0"/>
                </a:solidFill>
              </a:rPr>
              <a:t>working out of Glossary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3714750" y="1285875"/>
            <a:ext cx="4889500" cy="45005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173038" indent="0" eaLnBrk="1" hangingPunct="1">
              <a:spcBef>
                <a:spcPct val="0"/>
              </a:spcBef>
              <a:buFont typeface="Arial" charset="0"/>
              <a:buNone/>
            </a:pPr>
            <a:endParaRPr lang="en-US" smtClean="0">
              <a:solidFill>
                <a:srgbClr val="7030A0"/>
              </a:solidFill>
            </a:endParaRPr>
          </a:p>
          <a:p>
            <a:pPr marL="173038" indent="0" algn="just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mtClean="0">
                <a:solidFill>
                  <a:srgbClr val="7030A0"/>
                </a:solidFill>
              </a:rPr>
              <a:t> </a:t>
            </a:r>
            <a:r>
              <a:rPr lang="en-US" sz="2400" smtClean="0">
                <a:solidFill>
                  <a:schemeClr val="accent2"/>
                </a:solidFill>
              </a:rPr>
              <a:t>Working Group was established in November 2010 according to the Order of the Ministry;</a:t>
            </a:r>
          </a:p>
          <a:p>
            <a:pPr marL="173038" indent="0" algn="just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6 HEREs were included into WG;</a:t>
            </a:r>
          </a:p>
          <a:p>
            <a:pPr marL="173038" indent="0" algn="just" eaLnBrk="1" hangingPunct="1">
              <a:spcBef>
                <a:spcPct val="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The Glossary contains 138 Bologna terms; </a:t>
            </a:r>
          </a:p>
          <a:p>
            <a:pPr marL="173038" indent="0" algn="just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The Glossary was published in January 2011</a:t>
            </a:r>
          </a:p>
          <a:p>
            <a:pPr marL="173038" indent="0" algn="just" eaLnBrk="1" hangingPunct="1">
              <a:spcBef>
                <a:spcPct val="0"/>
              </a:spcBef>
              <a:buFont typeface="Arial" charset="0"/>
              <a:buNone/>
            </a:pPr>
            <a:endParaRPr lang="uk-UA" sz="2400" b="1" smtClean="0">
              <a:solidFill>
                <a:schemeClr val="accent2"/>
              </a:solidFill>
            </a:endParaRP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  <p:pic>
        <p:nvPicPr>
          <p:cNvPr id="19462" name="Рисунок 6" descr="Вища освіта 2011 003.jpg"/>
          <p:cNvPicPr>
            <a:picLocks noChangeAspect="1" noChangeArrowheads="1"/>
          </p:cNvPicPr>
          <p:nvPr/>
        </p:nvPicPr>
        <p:blipFill>
          <a:blip r:embed="rId4" cstate="print">
            <a:lum bright="-6000"/>
          </a:blip>
          <a:srcRect/>
          <a:stretch>
            <a:fillRect/>
          </a:stretch>
        </p:blipFill>
        <p:spPr bwMode="auto">
          <a:xfrm>
            <a:off x="652463" y="1457325"/>
            <a:ext cx="2773362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258888" y="404813"/>
            <a:ext cx="6786562" cy="5715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  <a:tabLst>
                <a:tab pos="88900" algn="l"/>
              </a:tabLst>
            </a:pPr>
            <a:r>
              <a:rPr lang="en-GB" sz="2800" smtClean="0">
                <a:solidFill>
                  <a:srgbClr val="0070C0"/>
                </a:solidFill>
              </a:rPr>
              <a:t>WG for </a:t>
            </a:r>
            <a:r>
              <a:rPr lang="en-US" sz="2800" smtClean="0">
                <a:solidFill>
                  <a:srgbClr val="0070C0"/>
                </a:solidFill>
              </a:rPr>
              <a:t>development of </a:t>
            </a:r>
            <a:br>
              <a:rPr lang="en-US" sz="2800" smtClean="0">
                <a:solidFill>
                  <a:srgbClr val="0070C0"/>
                </a:solidFill>
              </a:rPr>
            </a:br>
            <a:r>
              <a:rPr lang="en-US" sz="2800" smtClean="0">
                <a:solidFill>
                  <a:srgbClr val="0070C0"/>
                </a:solidFill>
              </a:rPr>
              <a:t>National Qualification Framework (Lifelong Learning)</a:t>
            </a:r>
            <a:r>
              <a:rPr lang="uk-UA" sz="2800" smtClean="0">
                <a:solidFill>
                  <a:srgbClr val="0070C0"/>
                </a:solidFill>
              </a:rPr>
              <a:t/>
            </a:r>
            <a:br>
              <a:rPr lang="uk-UA" sz="2800" smtClean="0">
                <a:solidFill>
                  <a:srgbClr val="0070C0"/>
                </a:solidFill>
              </a:rPr>
            </a:br>
            <a:endParaRPr lang="en-US" sz="2800" smtClean="0">
              <a:solidFill>
                <a:srgbClr val="0070C0"/>
              </a:solidFill>
            </a:endParaRP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539750" y="1700213"/>
            <a:ext cx="8280400" cy="44640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61950" indent="90488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smtClean="0">
                <a:solidFill>
                  <a:srgbClr val="7030A0"/>
                </a:solidFill>
              </a:rPr>
              <a:t> </a:t>
            </a:r>
            <a:r>
              <a:rPr lang="en-GB" sz="2400" smtClean="0">
                <a:solidFill>
                  <a:schemeClr val="accent2"/>
                </a:solidFill>
              </a:rPr>
              <a:t>Working group was established </a:t>
            </a:r>
            <a:r>
              <a:rPr lang="en-US" sz="2400" smtClean="0">
                <a:solidFill>
                  <a:schemeClr val="accent2"/>
                </a:solidFill>
              </a:rPr>
              <a:t>in November 2010 according to the Order of the Ministry;</a:t>
            </a:r>
          </a:p>
          <a:p>
            <a:pPr marL="361950" indent="90488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6 HEREs are included into WG;</a:t>
            </a:r>
          </a:p>
          <a:p>
            <a:pPr marL="361950" indent="90488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The first Draft of NQF was presented in February 2011.</a:t>
            </a:r>
          </a:p>
          <a:p>
            <a:pPr marL="361950" indent="90488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endParaRPr lang="en-US" sz="2400" b="1" i="1" smtClean="0">
              <a:solidFill>
                <a:schemeClr val="accent2"/>
              </a:solidFill>
            </a:endParaRPr>
          </a:p>
          <a:p>
            <a:pPr marL="361950" indent="90488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en-US" sz="2400" b="1" i="1" smtClean="0">
                <a:solidFill>
                  <a:schemeClr val="accent2"/>
                </a:solidFill>
              </a:rPr>
              <a:t>Current issues</a:t>
            </a:r>
          </a:p>
          <a:p>
            <a:pPr marL="361950" indent="90488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Report of EU experts on the Draft of Ukrainian NQF;</a:t>
            </a:r>
          </a:p>
          <a:p>
            <a:pPr marL="361950" indent="90488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Number of levels in Ukraine NQF;</a:t>
            </a:r>
          </a:p>
          <a:p>
            <a:pPr marL="361950" indent="90488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 Structure and contents of level descriptors in Ukraine NQF</a:t>
            </a:r>
            <a:endParaRPr lang="uk-UA" sz="2400" b="1" smtClean="0">
              <a:solidFill>
                <a:schemeClr val="accent2"/>
              </a:solidFill>
            </a:endParaRPr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116013" y="404813"/>
            <a:ext cx="6697662" cy="5762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800" dirty="0" smtClean="0">
                <a:solidFill>
                  <a:srgbClr val="0070C0"/>
                </a:solidFill>
              </a:rPr>
              <a:t>WG for providing expertise of the Draft Law on Higher Education</a:t>
            </a:r>
            <a:endParaRPr lang="en-US" sz="2800" dirty="0" smtClean="0">
              <a:solidFill>
                <a:srgbClr val="0070C0"/>
              </a:solidFill>
            </a:endParaRP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684213" y="1484313"/>
            <a:ext cx="8066087" cy="42481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sz="2400" dirty="0" smtClean="0">
                <a:solidFill>
                  <a:schemeClr val="accent2"/>
                </a:solidFill>
              </a:rPr>
              <a:t>Working group was established </a:t>
            </a:r>
            <a:r>
              <a:rPr lang="en-US" sz="2400" dirty="0" smtClean="0">
                <a:solidFill>
                  <a:schemeClr val="accent2"/>
                </a:solidFill>
              </a:rPr>
              <a:t>in November 2010 according to the Order of the Ministry;</a:t>
            </a:r>
          </a:p>
          <a:p>
            <a:pPr marL="0" indent="355600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 4 HEREs </a:t>
            </a:r>
            <a:r>
              <a:rPr lang="en-US" sz="2400" dirty="0" smtClean="0">
                <a:solidFill>
                  <a:schemeClr val="accent2"/>
                </a:solidFill>
              </a:rPr>
              <a:t>were </a:t>
            </a:r>
            <a:r>
              <a:rPr lang="en-US" sz="2400" dirty="0" smtClean="0">
                <a:solidFill>
                  <a:schemeClr val="accent2"/>
                </a:solidFill>
              </a:rPr>
              <a:t>included into WG;</a:t>
            </a:r>
          </a:p>
          <a:p>
            <a:pPr marL="0" indent="355600" algn="just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 The Draft Law was presented in May 2011.</a:t>
            </a:r>
          </a:p>
          <a:p>
            <a:pPr marL="0" indent="35560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endParaRPr lang="en-US" sz="2400" b="1" i="1" dirty="0" smtClean="0">
              <a:solidFill>
                <a:schemeClr val="accent2"/>
              </a:solidFill>
            </a:endParaRPr>
          </a:p>
          <a:p>
            <a:pPr marL="0" indent="35560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None/>
            </a:pPr>
            <a:r>
              <a:rPr lang="en-US" sz="2400" b="1" i="1" dirty="0" smtClean="0">
                <a:solidFill>
                  <a:schemeClr val="accent2"/>
                </a:solidFill>
              </a:rPr>
              <a:t>Current issues</a:t>
            </a:r>
          </a:p>
          <a:p>
            <a:pPr marL="0" indent="35560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 Report of EU experts on the Draft Law;</a:t>
            </a:r>
          </a:p>
          <a:p>
            <a:pPr marL="0" indent="35560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 Autonomy of universities;</a:t>
            </a:r>
          </a:p>
          <a:p>
            <a:pPr marL="0" indent="355600" eaLnBrk="1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chemeClr val="accent2"/>
                </a:solidFill>
              </a:rPr>
              <a:t> Quality Assurance</a:t>
            </a:r>
            <a:endParaRPr lang="uk-UA" sz="2400" dirty="0" smtClean="0">
              <a:solidFill>
                <a:schemeClr val="accent2"/>
              </a:solidFill>
            </a:endParaRP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Text Box 3"/>
          <p:cNvSpPr txBox="1">
            <a:spLocks noChangeArrowheads="1"/>
          </p:cNvSpPr>
          <p:nvPr/>
        </p:nvSpPr>
        <p:spPr bwMode="auto">
          <a:xfrm>
            <a:off x="5219700" y="6308725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476375" y="333375"/>
            <a:ext cx="6500813" cy="57150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marL="609600" indent="-609600" eaLnBrk="1" fontAlgn="auto" hangingPunct="1">
              <a:lnSpc>
                <a:spcPct val="85000"/>
              </a:lnSpc>
              <a:spcAft>
                <a:spcPts val="0"/>
              </a:spcAft>
              <a:defRPr/>
            </a:pPr>
            <a:r>
              <a:rPr lang="en-GB" sz="3200" dirty="0" smtClean="0">
                <a:solidFill>
                  <a:srgbClr val="0070C0"/>
                </a:solidFill>
              </a:rPr>
              <a:t>Communication and dissemination</a:t>
            </a:r>
            <a:r>
              <a:rPr lang="uk-UA" sz="3200" dirty="0" smtClean="0">
                <a:solidFill>
                  <a:srgbClr val="AB339D"/>
                </a:solidFill>
              </a:rPr>
              <a:t/>
            </a:r>
            <a:br>
              <a:rPr lang="uk-UA" sz="3200" dirty="0" smtClean="0">
                <a:solidFill>
                  <a:srgbClr val="AB339D"/>
                </a:solidFill>
              </a:rPr>
            </a:br>
            <a:endParaRPr lang="en-US" sz="3200" dirty="0" smtClean="0">
              <a:solidFill>
                <a:srgbClr val="AB339D"/>
              </a:solidFill>
            </a:endParaRPr>
          </a:p>
        </p:txBody>
      </p:sp>
      <p:sp>
        <p:nvSpPr>
          <p:cNvPr id="22530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85750" y="1357313"/>
            <a:ext cx="8643938" cy="4429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457200" indent="-457200" algn="ctr" eaLnBrk="1" hangingPunct="1">
              <a:spcBef>
                <a:spcPct val="0"/>
              </a:spcBef>
              <a:buFont typeface="Wingdings" pitchFamily="2" charset="2"/>
              <a:buNone/>
            </a:pPr>
            <a:endParaRPr lang="uk-UA" sz="800" b="1" smtClean="0">
              <a:solidFill>
                <a:srgbClr val="FF0000"/>
              </a:solidFill>
            </a:endParaRP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86063" y="1500188"/>
            <a:ext cx="3571875" cy="642937"/>
          </a:xfrm>
          <a:prstGeom prst="roundRect">
            <a:avLst/>
          </a:prstGeom>
          <a:solidFill>
            <a:srgbClr val="FFFF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7030A0"/>
                </a:solidFill>
              </a:rPr>
              <a:t>HERE Team Activities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7188" y="5143500"/>
            <a:ext cx="8429625" cy="500063"/>
          </a:xfrm>
          <a:prstGeom prst="rect">
            <a:avLst/>
          </a:prstGeom>
          <a:solidFill>
            <a:srgbClr val="00B0F0">
              <a:alpha val="13000"/>
            </a:srgb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rgbClr val="7030A0"/>
                </a:solidFill>
              </a:rPr>
              <a:t>Higher Education Institutions 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85750" y="2857500"/>
            <a:ext cx="2500313" cy="642938"/>
          </a:xfrm>
          <a:prstGeom prst="roundRect">
            <a:avLst/>
          </a:prstGeom>
          <a:solidFill>
            <a:srgbClr val="E5AB71">
              <a:alpha val="23000"/>
            </a:srgb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7030A0"/>
                </a:solidFill>
              </a:rPr>
              <a:t>Support of Ministry,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7030A0"/>
                </a:solidFill>
              </a:rPr>
              <a:t>National Tempus-Office</a:t>
            </a:r>
            <a:endParaRPr lang="ru-RU" sz="1500" b="1" dirty="0">
              <a:solidFill>
                <a:srgbClr val="7030A0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928938" y="2857500"/>
            <a:ext cx="2786062" cy="642938"/>
          </a:xfrm>
          <a:prstGeom prst="roundRect">
            <a:avLst/>
          </a:prstGeom>
          <a:solidFill>
            <a:srgbClr val="E5AB71">
              <a:alpha val="23000"/>
            </a:srgb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500" b="1" dirty="0">
                <a:solidFill>
                  <a:srgbClr val="7030A0"/>
                </a:solidFill>
              </a:rPr>
              <a:t>Regional Rector Councils </a:t>
            </a:r>
            <a:endParaRPr lang="ru-RU" sz="1500" b="1" dirty="0">
              <a:solidFill>
                <a:srgbClr val="7030A0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84888" y="2857500"/>
            <a:ext cx="2879725" cy="714375"/>
          </a:xfrm>
          <a:prstGeom prst="roundRect">
            <a:avLst/>
          </a:prstGeom>
          <a:solidFill>
            <a:srgbClr val="E5AB71">
              <a:alpha val="23000"/>
            </a:srgb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7030A0"/>
                </a:solidFill>
              </a:rPr>
              <a:t>Scientific  and Methodological Commissions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7030A0"/>
                </a:solidFill>
              </a:rPr>
              <a:t>in Fields of Study</a:t>
            </a:r>
            <a:endParaRPr lang="ru-RU" sz="1400" b="1" dirty="0">
              <a:solidFill>
                <a:srgbClr val="7030A0"/>
              </a:solidFill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1571625" y="2500313"/>
            <a:ext cx="6072188" cy="1587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4179094" y="2678907"/>
            <a:ext cx="357187" cy="0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Скругленный прямоугольник 33"/>
          <p:cNvSpPr/>
          <p:nvPr/>
        </p:nvSpPr>
        <p:spPr>
          <a:xfrm>
            <a:off x="2928938" y="3786188"/>
            <a:ext cx="2786062" cy="642937"/>
          </a:xfrm>
          <a:prstGeom prst="roundRect">
            <a:avLst/>
          </a:prstGeom>
          <a:solidFill>
            <a:schemeClr val="accent4">
              <a:lumMod val="20000"/>
              <a:lumOff val="80000"/>
              <a:alpha val="24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7030A0"/>
                </a:solidFill>
              </a:rPr>
              <a:t>Seminars, Working Groups </a:t>
            </a:r>
            <a:endParaRPr lang="ru-RU" b="1" dirty="0">
              <a:solidFill>
                <a:srgbClr val="7030A0"/>
              </a:solidFill>
            </a:endParaRPr>
          </a:p>
        </p:txBody>
      </p:sp>
      <p:cxnSp>
        <p:nvCxnSpPr>
          <p:cNvPr id="70" name="Прямая со стрелкой 69"/>
          <p:cNvCxnSpPr/>
          <p:nvPr/>
        </p:nvCxnSpPr>
        <p:spPr>
          <a:xfrm rot="5400000">
            <a:off x="7466013" y="2678113"/>
            <a:ext cx="357187" cy="1587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 стрелкой 72"/>
          <p:cNvCxnSpPr/>
          <p:nvPr/>
        </p:nvCxnSpPr>
        <p:spPr>
          <a:xfrm rot="16200000" flipH="1">
            <a:off x="1393031" y="2678907"/>
            <a:ext cx="357187" cy="0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>
            <a:stCxn id="11" idx="2"/>
          </p:cNvCxnSpPr>
          <p:nvPr/>
        </p:nvCxnSpPr>
        <p:spPr>
          <a:xfrm rot="5400000">
            <a:off x="4393407" y="2320131"/>
            <a:ext cx="357188" cy="3175"/>
          </a:xfrm>
          <a:prstGeom prst="straightConnector1">
            <a:avLst/>
          </a:prstGeom>
          <a:ln w="50800">
            <a:solidFill>
              <a:srgbClr val="7030A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>
            <a:stCxn id="20" idx="2"/>
            <a:endCxn id="34" idx="0"/>
          </p:cNvCxnSpPr>
          <p:nvPr/>
        </p:nvCxnSpPr>
        <p:spPr>
          <a:xfrm rot="5400000">
            <a:off x="4179094" y="3644106"/>
            <a:ext cx="285750" cy="1588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Скругленный прямоугольник 83"/>
          <p:cNvSpPr/>
          <p:nvPr/>
        </p:nvSpPr>
        <p:spPr>
          <a:xfrm>
            <a:off x="285750" y="3786188"/>
            <a:ext cx="2500313" cy="642937"/>
          </a:xfrm>
          <a:prstGeom prst="roundRect">
            <a:avLst/>
          </a:prstGeom>
          <a:solidFill>
            <a:schemeClr val="accent4">
              <a:lumMod val="20000"/>
              <a:lumOff val="80000"/>
              <a:alpha val="24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7030A0"/>
                </a:solidFill>
              </a:rPr>
              <a:t>National Level Events</a:t>
            </a:r>
          </a:p>
        </p:txBody>
      </p:sp>
      <p:cxnSp>
        <p:nvCxnSpPr>
          <p:cNvPr id="87" name="Прямая со стрелкой 86"/>
          <p:cNvCxnSpPr/>
          <p:nvPr/>
        </p:nvCxnSpPr>
        <p:spPr>
          <a:xfrm rot="5400000">
            <a:off x="4607719" y="3821907"/>
            <a:ext cx="2644775" cy="1587"/>
          </a:xfrm>
          <a:prstGeom prst="straightConnector1">
            <a:avLst/>
          </a:prstGeom>
          <a:ln w="38100" cmpd="sng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rot="5400000">
            <a:off x="7501731" y="4356894"/>
            <a:ext cx="1571625" cy="1588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stCxn id="17" idx="2"/>
            <a:endCxn id="84" idx="0"/>
          </p:cNvCxnSpPr>
          <p:nvPr/>
        </p:nvCxnSpPr>
        <p:spPr>
          <a:xfrm rot="5400000">
            <a:off x="1393032" y="3644106"/>
            <a:ext cx="285750" cy="1587"/>
          </a:xfrm>
          <a:prstGeom prst="straightConnector1">
            <a:avLst/>
          </a:prstGeom>
          <a:ln w="508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/>
          <p:nvPr/>
        </p:nvCxnSpPr>
        <p:spPr>
          <a:xfrm rot="5400000">
            <a:off x="4001294" y="4785519"/>
            <a:ext cx="714375" cy="1587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 стрелкой 114"/>
          <p:cNvCxnSpPr/>
          <p:nvPr/>
        </p:nvCxnSpPr>
        <p:spPr>
          <a:xfrm rot="5400000">
            <a:off x="1072356" y="4785519"/>
            <a:ext cx="714375" cy="1588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52" name="TextBox 25"/>
          <p:cNvSpPr txBox="1">
            <a:spLocks noChangeArrowheads="1"/>
          </p:cNvSpPr>
          <p:nvPr/>
        </p:nvSpPr>
        <p:spPr bwMode="auto">
          <a:xfrm>
            <a:off x="2286000" y="2857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uk-UA"/>
          </a:p>
        </p:txBody>
      </p:sp>
      <p:sp>
        <p:nvSpPr>
          <p:cNvPr id="26" name="TextBox 25"/>
          <p:cNvSpPr txBox="1"/>
          <p:nvPr/>
        </p:nvSpPr>
        <p:spPr>
          <a:xfrm>
            <a:off x="1571625" y="4500563"/>
            <a:ext cx="292893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rgbClr val="0000FF"/>
                </a:solidFill>
                <a:latin typeface="+mn-lt"/>
              </a:rPr>
              <a:t>EQF and NQF; ECTS; Mobility; Quality Assurance</a:t>
            </a:r>
            <a:r>
              <a:rPr lang="en-US" sz="1500" b="1" dirty="0">
                <a:solidFill>
                  <a:srgbClr val="C00000"/>
                </a:solidFill>
                <a:latin typeface="+mn-lt"/>
              </a:rPr>
              <a:t>.</a:t>
            </a:r>
            <a:endParaRPr lang="ru-RU" sz="15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72188" y="3643313"/>
            <a:ext cx="2214562" cy="1477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rgbClr val="0000FF"/>
                </a:solidFill>
                <a:latin typeface="+mn-lt"/>
              </a:rPr>
              <a:t>Modernization of curricula;  Learning outcomes; </a:t>
            </a:r>
          </a:p>
          <a:p>
            <a:pPr>
              <a:defRPr/>
            </a:pPr>
            <a:r>
              <a:rPr lang="en-US" sz="1500" b="1" dirty="0">
                <a:solidFill>
                  <a:srgbClr val="0000FF"/>
                </a:solidFill>
                <a:latin typeface="+mn-lt"/>
              </a:rPr>
              <a:t>ECTS: Credit assignment and Credit Transfer, DS.</a:t>
            </a:r>
            <a:endParaRPr lang="ru-RU" sz="1500" dirty="0">
              <a:solidFill>
                <a:srgbClr val="0000FF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ctrTitle" idx="4294967295"/>
          </p:nvPr>
        </p:nvSpPr>
        <p:spPr bwMode="auto">
          <a:xfrm>
            <a:off x="1258888" y="404813"/>
            <a:ext cx="6842125" cy="7921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5000"/>
              </a:lnSpc>
            </a:pPr>
            <a:r>
              <a:rPr lang="en-US" sz="2900" smtClean="0">
                <a:solidFill>
                  <a:srgbClr val="0070C0"/>
                </a:solidFill>
              </a:rPr>
              <a:t>Organization of local activities (events, training, seminars)</a:t>
            </a:r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55650" y="1628775"/>
            <a:ext cx="8064500" cy="3889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indent="355600" algn="just">
              <a:buFontTx/>
              <a:buChar char="•"/>
            </a:pPr>
            <a:r>
              <a:rPr lang="en-GB" sz="2400" smtClean="0">
                <a:solidFill>
                  <a:schemeClr val="accent2"/>
                </a:solidFill>
              </a:rPr>
              <a:t>The special sessions within Tempus Info-Days;</a:t>
            </a:r>
            <a:endParaRPr lang="en-US" sz="2400" smtClean="0">
              <a:solidFill>
                <a:schemeClr val="accent2"/>
              </a:solidFill>
            </a:endParaRPr>
          </a:p>
          <a:p>
            <a:pPr marL="0" indent="355600" algn="just">
              <a:buFontTx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The round tables with the expertise of Bologna Experts (UNICA);</a:t>
            </a:r>
          </a:p>
          <a:p>
            <a:pPr marL="0" indent="355600" algn="just">
              <a:buFontTx/>
              <a:buChar char="•"/>
            </a:pPr>
            <a:r>
              <a:rPr lang="en-US" sz="2400" smtClean="0">
                <a:solidFill>
                  <a:schemeClr val="accent2"/>
                </a:solidFill>
              </a:rPr>
              <a:t>The training seminars for higher education representatives</a:t>
            </a:r>
          </a:p>
          <a:p>
            <a:pPr marL="0" indent="355600" algn="just">
              <a:lnSpc>
                <a:spcPct val="135000"/>
              </a:lnSpc>
              <a:buFontTx/>
              <a:buChar char="•"/>
            </a:pPr>
            <a:endParaRPr lang="uk-UA" sz="2400" smtClean="0">
              <a:solidFill>
                <a:schemeClr val="accent2"/>
              </a:solidFill>
            </a:endParaRPr>
          </a:p>
          <a:p>
            <a:pPr marL="0" indent="355600" algn="just" eaLnBrk="1" hangingPunct="1">
              <a:lnSpc>
                <a:spcPct val="115000"/>
              </a:lnSpc>
              <a:buFontTx/>
              <a:buNone/>
            </a:pPr>
            <a:endParaRPr lang="uk-UA" sz="2400" smtClean="0">
              <a:solidFill>
                <a:schemeClr val="accent2"/>
              </a:solidFill>
            </a:endParaRP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4813"/>
            <a:ext cx="76835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imgphotocapanddiplom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1013" y="549275"/>
            <a:ext cx="79533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7" name="Text Box 3"/>
          <p:cNvSpPr txBox="1">
            <a:spLocks noChangeArrowheads="1"/>
          </p:cNvSpPr>
          <p:nvPr/>
        </p:nvSpPr>
        <p:spPr bwMode="auto">
          <a:xfrm>
            <a:off x="5292725" y="6237288"/>
            <a:ext cx="2519363" cy="304800"/>
          </a:xfrm>
          <a:prstGeom prst="rect">
            <a:avLst/>
          </a:prstGeom>
          <a:solidFill>
            <a:srgbClr val="E2B3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 b="1">
                <a:solidFill>
                  <a:schemeClr val="bg1"/>
                </a:solidFill>
                <a:latin typeface="Calibri" pitchFamily="34" charset="0"/>
              </a:rPr>
              <a:t>www.tempus.org.ua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3981</TotalTime>
  <Words>1292</Words>
  <Application>Microsoft Office PowerPoint</Application>
  <PresentationFormat>Экран (4:3)</PresentationFormat>
  <Paragraphs>162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Тема1</vt:lpstr>
      <vt:lpstr>Слайд 1</vt:lpstr>
      <vt:lpstr>HERE Team’s Lines of Cooperation  </vt:lpstr>
      <vt:lpstr>Support to Higher Education Reforms </vt:lpstr>
      <vt:lpstr>Participation in Working Groups     </vt:lpstr>
      <vt:lpstr>WG for working out of Glossary</vt:lpstr>
      <vt:lpstr>WG for development of  National Qualification Framework (Lifelong Learning) </vt:lpstr>
      <vt:lpstr>WG for providing expertise of the Draft Law on Higher Education</vt:lpstr>
      <vt:lpstr>Communication and dissemination </vt:lpstr>
      <vt:lpstr>Organization of local activities (events, training, seminars)</vt:lpstr>
      <vt:lpstr>Tempus Info-Days </vt:lpstr>
      <vt:lpstr>Roundtables </vt:lpstr>
      <vt:lpstr>Roundtables  </vt:lpstr>
      <vt:lpstr>Roundtables</vt:lpstr>
      <vt:lpstr>Roundtables</vt:lpstr>
      <vt:lpstr>Conference</vt:lpstr>
      <vt:lpstr>Seminars</vt:lpstr>
      <vt:lpstr>Seminars</vt:lpstr>
      <vt:lpstr>Regional Events</vt:lpstr>
      <vt:lpstr>HERE team of Ukraine</vt:lpstr>
      <vt:lpstr>Слайд 20</vt:lpstr>
    </vt:vector>
  </TitlesOfParts>
  <Company>Jo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mgrob</dc:creator>
  <cp:lastModifiedBy>Andrew</cp:lastModifiedBy>
  <cp:revision>307</cp:revision>
  <dcterms:created xsi:type="dcterms:W3CDTF">2004-10-20T09:06:11Z</dcterms:created>
  <dcterms:modified xsi:type="dcterms:W3CDTF">2011-06-03T13:55:44Z</dcterms:modified>
</cp:coreProperties>
</file>