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0"/>
  </p:notesMasterIdLst>
  <p:sldIdLst>
    <p:sldId id="355" r:id="rId2"/>
    <p:sldId id="257" r:id="rId3"/>
    <p:sldId id="376" r:id="rId4"/>
    <p:sldId id="357" r:id="rId5"/>
    <p:sldId id="354" r:id="rId6"/>
    <p:sldId id="366" r:id="rId7"/>
    <p:sldId id="261" r:id="rId8"/>
    <p:sldId id="262" r:id="rId9"/>
    <p:sldId id="263" r:id="rId10"/>
    <p:sldId id="356" r:id="rId11"/>
    <p:sldId id="264" r:id="rId12"/>
    <p:sldId id="265" r:id="rId13"/>
    <p:sldId id="267" r:id="rId14"/>
    <p:sldId id="268" r:id="rId15"/>
    <p:sldId id="299" r:id="rId16"/>
    <p:sldId id="270" r:id="rId17"/>
    <p:sldId id="272" r:id="rId18"/>
    <p:sldId id="273" r:id="rId19"/>
    <p:sldId id="274" r:id="rId20"/>
    <p:sldId id="276" r:id="rId21"/>
    <p:sldId id="300" r:id="rId22"/>
    <p:sldId id="277" r:id="rId23"/>
    <p:sldId id="367" r:id="rId24"/>
    <p:sldId id="368" r:id="rId25"/>
    <p:sldId id="369" r:id="rId26"/>
    <p:sldId id="370" r:id="rId27"/>
    <p:sldId id="371" r:id="rId28"/>
    <p:sldId id="342" r:id="rId29"/>
    <p:sldId id="279" r:id="rId30"/>
    <p:sldId id="358" r:id="rId31"/>
    <p:sldId id="280" r:id="rId32"/>
    <p:sldId id="348" r:id="rId33"/>
    <p:sldId id="286" r:id="rId34"/>
    <p:sldId id="281" r:id="rId35"/>
    <p:sldId id="282" r:id="rId36"/>
    <p:sldId id="372" r:id="rId37"/>
    <p:sldId id="373" r:id="rId38"/>
    <p:sldId id="374" r:id="rId39"/>
    <p:sldId id="375" r:id="rId40"/>
    <p:sldId id="343" r:id="rId41"/>
    <p:sldId id="306" r:id="rId42"/>
    <p:sldId id="292" r:id="rId43"/>
    <p:sldId id="293" r:id="rId44"/>
    <p:sldId id="311" r:id="rId45"/>
    <p:sldId id="359" r:id="rId46"/>
    <p:sldId id="360" r:id="rId47"/>
    <p:sldId id="346" r:id="rId48"/>
    <p:sldId id="334" r:id="rId49"/>
    <p:sldId id="317" r:id="rId50"/>
    <p:sldId id="318" r:id="rId51"/>
    <p:sldId id="377" r:id="rId52"/>
    <p:sldId id="321" r:id="rId53"/>
    <p:sldId id="322" r:id="rId54"/>
    <p:sldId id="323" r:id="rId55"/>
    <p:sldId id="335" r:id="rId56"/>
    <p:sldId id="324" r:id="rId57"/>
    <p:sldId id="325" r:id="rId58"/>
    <p:sldId id="326" r:id="rId59"/>
    <p:sldId id="347" r:id="rId60"/>
    <p:sldId id="361" r:id="rId61"/>
    <p:sldId id="378" r:id="rId62"/>
    <p:sldId id="328" r:id="rId63"/>
    <p:sldId id="349" r:id="rId64"/>
    <p:sldId id="351" r:id="rId65"/>
    <p:sldId id="329" r:id="rId66"/>
    <p:sldId id="330" r:id="rId67"/>
    <p:sldId id="331" r:id="rId68"/>
    <p:sldId id="332" r:id="rId69"/>
    <p:sldId id="333" r:id="rId70"/>
    <p:sldId id="353" r:id="rId71"/>
    <p:sldId id="352" r:id="rId72"/>
    <p:sldId id="379" r:id="rId73"/>
    <p:sldId id="362" r:id="rId74"/>
    <p:sldId id="363" r:id="rId75"/>
    <p:sldId id="364" r:id="rId76"/>
    <p:sldId id="380" r:id="rId77"/>
    <p:sldId id="381" r:id="rId78"/>
    <p:sldId id="383" r:id="rId79"/>
    <p:sldId id="407" r:id="rId80"/>
    <p:sldId id="402" r:id="rId81"/>
    <p:sldId id="403" r:id="rId82"/>
    <p:sldId id="404" r:id="rId83"/>
    <p:sldId id="386" r:id="rId84"/>
    <p:sldId id="388" r:id="rId85"/>
    <p:sldId id="387" r:id="rId86"/>
    <p:sldId id="409" r:id="rId87"/>
    <p:sldId id="410" r:id="rId88"/>
    <p:sldId id="382" r:id="rId8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006600"/>
    <a:srgbClr val="FFCC99"/>
    <a:srgbClr val="FF9966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1" d="100"/>
          <a:sy n="101" d="100"/>
        </p:scale>
        <p:origin x="21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4" Type="http://schemas.openxmlformats.org/officeDocument/2006/relationships/image" Target="../media/image4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4" Type="http://schemas.openxmlformats.org/officeDocument/2006/relationships/image" Target="../media/image52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png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Relationship Id="rId5" Type="http://schemas.openxmlformats.org/officeDocument/2006/relationships/image" Target="../media/image84.wmf"/><Relationship Id="rId4" Type="http://schemas.openxmlformats.org/officeDocument/2006/relationships/image" Target="../media/image8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1C4384-FF80-4A4B-B760-2BB5E9E6DF60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70E98-2A5C-4E85-AD10-136573DCB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496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0E98-2A5C-4E85-AD10-136573DCB4A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623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60E3CB0-6147-41F5-B834-9D4C6F2EB228}" type="slidenum">
              <a:rPr lang="de-DE" sz="1200" smtClean="0"/>
              <a:pPr eaLnBrk="1" hangingPunct="1"/>
              <a:t>4</a:t>
            </a:fld>
            <a:endParaRPr lang="de-DE" sz="1200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noProof="1" smtClean="0"/>
          </a:p>
        </p:txBody>
      </p:sp>
    </p:spTree>
    <p:extLst>
      <p:ext uri="{BB962C8B-B14F-4D97-AF65-F5344CB8AC3E}">
        <p14:creationId xmlns:p14="http://schemas.microsoft.com/office/powerpoint/2010/main" val="3427996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ACE56D-F649-4861-B7EB-AF789A4F18E8}" type="slidenum">
              <a:rPr lang="de-DE" sz="1200" smtClean="0"/>
              <a:pPr eaLnBrk="1" hangingPunct="1"/>
              <a:t>30</a:t>
            </a:fld>
            <a:endParaRPr lang="de-DE" sz="1200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noProof="1" smtClean="0"/>
          </a:p>
        </p:txBody>
      </p:sp>
    </p:spTree>
    <p:extLst>
      <p:ext uri="{BB962C8B-B14F-4D97-AF65-F5344CB8AC3E}">
        <p14:creationId xmlns:p14="http://schemas.microsoft.com/office/powerpoint/2010/main" val="1318178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CD0675E-1CD1-4ED3-B905-3BE502D7A261}" type="slidenum">
              <a:rPr lang="de-DE" sz="1200" smtClean="0"/>
              <a:pPr eaLnBrk="1" hangingPunct="1"/>
              <a:t>45</a:t>
            </a:fld>
            <a:endParaRPr lang="de-DE" sz="1200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noProof="1" smtClean="0"/>
          </a:p>
        </p:txBody>
      </p:sp>
    </p:spTree>
    <p:extLst>
      <p:ext uri="{BB962C8B-B14F-4D97-AF65-F5344CB8AC3E}">
        <p14:creationId xmlns:p14="http://schemas.microsoft.com/office/powerpoint/2010/main" val="2251538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127BE67-039B-4C0C-8F81-9FED662002EC}" type="slidenum">
              <a:rPr lang="de-DE" sz="1200" smtClean="0"/>
              <a:pPr eaLnBrk="1" hangingPunct="1"/>
              <a:t>46</a:t>
            </a:fld>
            <a:endParaRPr lang="de-DE" sz="1200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noProof="1" smtClean="0"/>
          </a:p>
        </p:txBody>
      </p:sp>
    </p:spTree>
    <p:extLst>
      <p:ext uri="{BB962C8B-B14F-4D97-AF65-F5344CB8AC3E}">
        <p14:creationId xmlns:p14="http://schemas.microsoft.com/office/powerpoint/2010/main" val="2765586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BFA1222-D224-4D65-A2FC-AF158298CE39}" type="slidenum">
              <a:rPr lang="de-DE" sz="1200" smtClean="0"/>
              <a:pPr eaLnBrk="1" hangingPunct="1"/>
              <a:t>60</a:t>
            </a:fld>
            <a:endParaRPr lang="de-DE" sz="1200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noProof="1" smtClean="0"/>
          </a:p>
        </p:txBody>
      </p:sp>
    </p:spTree>
    <p:extLst>
      <p:ext uri="{BB962C8B-B14F-4D97-AF65-F5344CB8AC3E}">
        <p14:creationId xmlns:p14="http://schemas.microsoft.com/office/powerpoint/2010/main" val="2021625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29F361B-ACF1-4527-87AC-A80AFB00DB02}" type="slidenum">
              <a:rPr lang="de-DE" sz="1200" smtClean="0"/>
              <a:pPr eaLnBrk="1" hangingPunct="1"/>
              <a:t>73</a:t>
            </a:fld>
            <a:endParaRPr lang="de-DE" sz="1200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noProof="1" smtClean="0"/>
          </a:p>
        </p:txBody>
      </p:sp>
    </p:spTree>
    <p:extLst>
      <p:ext uri="{BB962C8B-B14F-4D97-AF65-F5344CB8AC3E}">
        <p14:creationId xmlns:p14="http://schemas.microsoft.com/office/powerpoint/2010/main" val="3822189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59A2D73-D170-4A2B-8570-24961EC839B7}" type="slidenum">
              <a:rPr lang="de-DE" sz="1200" smtClean="0"/>
              <a:pPr eaLnBrk="1" hangingPunct="1"/>
              <a:t>74</a:t>
            </a:fld>
            <a:endParaRPr lang="de-DE" sz="1200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noProof="1" smtClean="0"/>
          </a:p>
        </p:txBody>
      </p:sp>
    </p:spTree>
    <p:extLst>
      <p:ext uri="{BB962C8B-B14F-4D97-AF65-F5344CB8AC3E}">
        <p14:creationId xmlns:p14="http://schemas.microsoft.com/office/powerpoint/2010/main" val="1253662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A705FF0-3155-4799-A1E0-41A198ED0F49}" type="slidenum">
              <a:rPr lang="de-DE" sz="1200" smtClean="0"/>
              <a:pPr eaLnBrk="1" hangingPunct="1"/>
              <a:t>75</a:t>
            </a:fld>
            <a:endParaRPr lang="de-DE" sz="1200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noProof="1" smtClean="0"/>
          </a:p>
        </p:txBody>
      </p:sp>
    </p:spTree>
    <p:extLst>
      <p:ext uri="{BB962C8B-B14F-4D97-AF65-F5344CB8AC3E}">
        <p14:creationId xmlns:p14="http://schemas.microsoft.com/office/powerpoint/2010/main" val="3314608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й трикут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іліні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іліні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іліні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 сполучна ліні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84690C-766B-46D6-B99C-BCF02EB4717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F4D19E-546D-467D-A294-192879D013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4690C-766B-46D6-B99C-BCF02EB4717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4D19E-546D-467D-A294-192879D013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4690C-766B-46D6-B99C-BCF02EB4717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4D19E-546D-467D-A294-192879D013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4690C-766B-46D6-B99C-BCF02EB4717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4D19E-546D-467D-A294-192879D013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4690C-766B-46D6-B99C-BCF02EB4717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4D19E-546D-467D-A294-192879D013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4690C-766B-46D6-B99C-BCF02EB4717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4D19E-546D-467D-A294-192879D013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4690C-766B-46D6-B99C-BCF02EB4717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4D19E-546D-467D-A294-192879D013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4690C-766B-46D6-B99C-BCF02EB4717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4D19E-546D-467D-A294-192879D013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4690C-766B-46D6-B99C-BCF02EB4717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4D19E-546D-467D-A294-192879D013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884690C-766B-46D6-B99C-BCF02EB4717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4D19E-546D-467D-A294-192879D013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884690C-766B-46D6-B99C-BCF02EB4717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F4D19E-546D-467D-A294-192879D013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іліні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кутний трикут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 сполучна ліні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іліні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іліні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кутний трикут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 сполучна ліні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884690C-766B-46D6-B99C-BCF02EB4717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9F4D19E-546D-467D-A294-192879D013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22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8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1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32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33.w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5.emf"/><Relationship Id="rId4" Type="http://schemas.openxmlformats.org/officeDocument/2006/relationships/package" Target="../embeddings/_________Microsoft_Word1.docx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36.emf"/><Relationship Id="rId4" Type="http://schemas.openxmlformats.org/officeDocument/2006/relationships/package" Target="../embeddings/_________Microsoft_Word2.docx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42.wmf"/><Relationship Id="rId4" Type="http://schemas.openxmlformats.org/officeDocument/2006/relationships/oleObject" Target="../embeddings/oleObject18.bin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47.wmf"/><Relationship Id="rId4" Type="http://schemas.openxmlformats.org/officeDocument/2006/relationships/image" Target="../media/image44.wmf"/><Relationship Id="rId9" Type="http://schemas.openxmlformats.org/officeDocument/2006/relationships/oleObject" Target="../embeddings/oleObject22.bin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42.wmf"/><Relationship Id="rId4" Type="http://schemas.openxmlformats.org/officeDocument/2006/relationships/oleObject" Target="../embeddings/oleObject23.bin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52.wmf"/><Relationship Id="rId4" Type="http://schemas.openxmlformats.org/officeDocument/2006/relationships/image" Target="../media/image49.wmf"/><Relationship Id="rId9" Type="http://schemas.openxmlformats.org/officeDocument/2006/relationships/oleObject" Target="../embeddings/oleObject27.bin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5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54.w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57.wmf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6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35.bin"/><Relationship Id="rId5" Type="http://schemas.openxmlformats.org/officeDocument/2006/relationships/image" Target="../media/image59.wmf"/><Relationship Id="rId4" Type="http://schemas.openxmlformats.org/officeDocument/2006/relationships/oleObject" Target="../embeddings/oleObject34.bin"/><Relationship Id="rId9" Type="http://schemas.openxmlformats.org/officeDocument/2006/relationships/image" Target="../media/image61.w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6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38.bin"/><Relationship Id="rId5" Type="http://schemas.openxmlformats.org/officeDocument/2006/relationships/image" Target="../media/image62.wmf"/><Relationship Id="rId4" Type="http://schemas.openxmlformats.org/officeDocument/2006/relationships/oleObject" Target="../embeddings/oleObject37.bin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6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64.wmf"/><Relationship Id="rId4" Type="http://schemas.openxmlformats.org/officeDocument/2006/relationships/oleObject" Target="../embeddings/oleObject39.bin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67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66.wmf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68.wmf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69.wmf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7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73.wmf"/><Relationship Id="rId11" Type="http://schemas.openxmlformats.org/officeDocument/2006/relationships/oleObject" Target="../embeddings/oleObject49.bin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75.wmf"/><Relationship Id="rId4" Type="http://schemas.openxmlformats.org/officeDocument/2006/relationships/image" Target="../media/image72.wmf"/><Relationship Id="rId9" Type="http://schemas.openxmlformats.org/officeDocument/2006/relationships/oleObject" Target="../embeddings/oleObject48.bin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51.bin"/><Relationship Id="rId4" Type="http://schemas.openxmlformats.org/officeDocument/2006/relationships/image" Target="../media/image77.wmf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79.png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8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81.wmf"/><Relationship Id="rId11" Type="http://schemas.openxmlformats.org/officeDocument/2006/relationships/oleObject" Target="../embeddings/oleObject57.bin"/><Relationship Id="rId5" Type="http://schemas.openxmlformats.org/officeDocument/2006/relationships/oleObject" Target="../embeddings/oleObject54.bin"/><Relationship Id="rId10" Type="http://schemas.openxmlformats.org/officeDocument/2006/relationships/image" Target="../media/image83.wmf"/><Relationship Id="rId4" Type="http://schemas.openxmlformats.org/officeDocument/2006/relationships/image" Target="../media/image80.wmf"/><Relationship Id="rId9" Type="http://schemas.openxmlformats.org/officeDocument/2006/relationships/oleObject" Target="../embeddings/oleObject56.bin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80;&#1082;&#1083;&#1072;&#1076;.xls" TargetMode="Externa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Модель індивіда-споживача</a:t>
            </a:r>
            <a:endParaRPr lang="ru-RU" dirty="0"/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smtClean="0"/>
              <a:t>Доц. Ставицький А.В.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11404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</a:t>
            </a:r>
            <a:r>
              <a:rPr lang="ru-RU" dirty="0" smtClean="0"/>
              <a:t>еличина </a:t>
            </a:r>
            <a:r>
              <a:rPr lang="ru-RU" dirty="0" err="1" smtClean="0"/>
              <a:t>задоволення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споживання</a:t>
            </a:r>
            <a:r>
              <a:rPr lang="ru-RU" dirty="0" smtClean="0"/>
              <a:t> </a:t>
            </a:r>
            <a:r>
              <a:rPr lang="ru-RU" dirty="0" err="1" smtClean="0"/>
              <a:t>кожної</a:t>
            </a:r>
            <a:r>
              <a:rPr lang="ru-RU" dirty="0" smtClean="0"/>
              <a:t> </a:t>
            </a:r>
            <a:r>
              <a:rPr lang="ru-RU" dirty="0" err="1" smtClean="0"/>
              <a:t>додаткової</a:t>
            </a:r>
            <a:r>
              <a:rPr lang="ru-RU" dirty="0" smtClean="0"/>
              <a:t> </a:t>
            </a:r>
            <a:r>
              <a:rPr lang="ru-RU" dirty="0" err="1" smtClean="0"/>
              <a:t>одиниці</a:t>
            </a:r>
            <a:r>
              <a:rPr lang="ru-RU" dirty="0" smtClean="0"/>
              <a:t> благ </a:t>
            </a:r>
            <a:r>
              <a:rPr lang="ru-RU" dirty="0" err="1" smtClean="0"/>
              <a:t>даного</a:t>
            </a:r>
            <a:r>
              <a:rPr lang="ru-RU" dirty="0" smtClean="0"/>
              <a:t> виду </a:t>
            </a:r>
            <a:r>
              <a:rPr lang="ru-RU" dirty="0" err="1" smtClean="0"/>
              <a:t>зменшується</a:t>
            </a:r>
            <a:r>
              <a:rPr lang="ru-RU" dirty="0" smtClean="0"/>
              <a:t> до </a:t>
            </a:r>
            <a:r>
              <a:rPr lang="ru-RU" dirty="0" err="1" smtClean="0"/>
              <a:t>досягнення</a:t>
            </a:r>
            <a:r>
              <a:rPr lang="ru-RU" dirty="0" smtClean="0"/>
              <a:t> </a:t>
            </a:r>
            <a:r>
              <a:rPr lang="ru-RU" dirty="0" err="1" smtClean="0"/>
              <a:t>нульового</a:t>
            </a:r>
            <a:r>
              <a:rPr lang="ru-RU" dirty="0" smtClean="0"/>
              <a:t> </a:t>
            </a:r>
            <a:r>
              <a:rPr lang="ru-RU" dirty="0" err="1" smtClean="0"/>
              <a:t>значення</a:t>
            </a:r>
            <a:r>
              <a:rPr lang="ru-RU" dirty="0" smtClean="0"/>
              <a:t> у </a:t>
            </a:r>
            <a:r>
              <a:rPr lang="ru-RU" dirty="0" err="1" smtClean="0"/>
              <a:t>точці</a:t>
            </a:r>
            <a:r>
              <a:rPr lang="ru-RU" dirty="0" smtClean="0"/>
              <a:t> </a:t>
            </a:r>
            <a:r>
              <a:rPr lang="ru-RU" dirty="0" err="1" smtClean="0"/>
              <a:t>повного</a:t>
            </a:r>
            <a:r>
              <a:rPr lang="ru-RU" dirty="0" smtClean="0"/>
              <a:t> </a:t>
            </a:r>
            <a:r>
              <a:rPr lang="ru-RU" dirty="0" err="1" smtClean="0"/>
              <a:t>насичення</a:t>
            </a:r>
            <a:r>
              <a:rPr lang="ru-RU" dirty="0" smtClean="0"/>
              <a:t> потреби.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Закон спадної граничної корисності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66252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0262670"/>
              </p:ext>
            </p:extLst>
          </p:nvPr>
        </p:nvGraphicFramePr>
        <p:xfrm>
          <a:off x="457200" y="1481138"/>
          <a:ext cx="8147248" cy="4612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3771"/>
                <a:gridCol w="2445808"/>
                <a:gridCol w="3427669"/>
              </a:tblGrid>
              <a:tr h="1483307"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Кількість</a:t>
                      </a:r>
                      <a:r>
                        <a:rPr lang="uk-UA" sz="2000" baseline="0" dirty="0" smtClean="0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 одиниць блага Х</a:t>
                      </a:r>
                      <a:endParaRPr lang="ru-RU" sz="2000" b="0" dirty="0">
                        <a:ln>
                          <a:solidFill>
                            <a:schemeClr val="accent3">
                              <a:lumMod val="50000"/>
                            </a:schemeClr>
                          </a:solidFill>
                        </a:ln>
                        <a:gradFill>
                          <a:gsLst>
                            <a:gs pos="0">
                              <a:schemeClr val="accent3">
                                <a:lumMod val="40000"/>
                                <a:lumOff val="60000"/>
                              </a:schemeClr>
                            </a:gs>
                            <a:gs pos="13000">
                              <a:srgbClr val="5F5F5F"/>
                            </a:gs>
                            <a:gs pos="21001">
                              <a:srgbClr val="5F5F5F"/>
                            </a:gs>
                            <a:gs pos="63000">
                              <a:srgbClr val="FFFFFF"/>
                            </a:gs>
                            <a:gs pos="67000">
                              <a:srgbClr val="B2B2B2"/>
                            </a:gs>
                            <a:gs pos="69000">
                              <a:srgbClr val="292929"/>
                            </a:gs>
                            <a:gs pos="82001">
                              <a:srgbClr val="777777"/>
                            </a:gs>
                            <a:gs pos="100000">
                              <a:srgbClr val="EAEAEA"/>
                            </a:gs>
                          </a:gsLst>
                          <a:lin ang="5400000" scaled="0"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Сукупна</a:t>
                      </a:r>
                      <a:r>
                        <a:rPr lang="ru-RU" sz="2000" dirty="0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 </a:t>
                      </a:r>
                      <a:r>
                        <a:rPr lang="ru-RU" sz="2000" dirty="0" err="1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корисність</a:t>
                      </a:r>
                      <a:r>
                        <a:rPr lang="ru-RU" sz="2000" dirty="0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 </a:t>
                      </a:r>
                      <a:r>
                        <a:rPr lang="ru-RU" sz="2000" dirty="0" err="1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TU</a:t>
                      </a:r>
                      <a:r>
                        <a:rPr lang="ru-RU" sz="2000" baseline="-25000" dirty="0" err="1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x</a:t>
                      </a:r>
                      <a:r>
                        <a:rPr lang="ru-RU" sz="2000" dirty="0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, </a:t>
                      </a:r>
                      <a:r>
                        <a:rPr lang="ru-RU" sz="2000" dirty="0" err="1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ютилів</a:t>
                      </a:r>
                      <a:endParaRPr lang="ru-RU" sz="2000" b="0" dirty="0">
                        <a:ln>
                          <a:solidFill>
                            <a:schemeClr val="accent3">
                              <a:lumMod val="50000"/>
                            </a:schemeClr>
                          </a:solidFill>
                        </a:ln>
                        <a:gradFill>
                          <a:gsLst>
                            <a:gs pos="0">
                              <a:schemeClr val="accent3">
                                <a:lumMod val="40000"/>
                                <a:lumOff val="60000"/>
                              </a:schemeClr>
                            </a:gs>
                            <a:gs pos="13000">
                              <a:srgbClr val="5F5F5F"/>
                            </a:gs>
                            <a:gs pos="21001">
                              <a:srgbClr val="5F5F5F"/>
                            </a:gs>
                            <a:gs pos="63000">
                              <a:srgbClr val="FFFFFF"/>
                            </a:gs>
                            <a:gs pos="67000">
                              <a:srgbClr val="B2B2B2"/>
                            </a:gs>
                            <a:gs pos="69000">
                              <a:srgbClr val="292929"/>
                            </a:gs>
                            <a:gs pos="82001">
                              <a:srgbClr val="777777"/>
                            </a:gs>
                            <a:gs pos="100000">
                              <a:srgbClr val="EAEAEA"/>
                            </a:gs>
                          </a:gsLst>
                          <a:lin ang="5400000" scaled="0"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Гранична</a:t>
                      </a:r>
                      <a:r>
                        <a:rPr lang="ru-RU" sz="2000" dirty="0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 </a:t>
                      </a:r>
                      <a:r>
                        <a:rPr lang="ru-RU" sz="2000" dirty="0" err="1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корисність</a:t>
                      </a:r>
                      <a:r>
                        <a:rPr lang="ru-RU" sz="2000" dirty="0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 </a:t>
                      </a:r>
                      <a:r>
                        <a:rPr lang="ru-RU" sz="2000" dirty="0" err="1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MU</a:t>
                      </a:r>
                      <a:r>
                        <a:rPr lang="ru-RU" sz="2000" baseline="-20000" dirty="0" err="1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x</a:t>
                      </a:r>
                      <a:r>
                        <a:rPr lang="ru-RU" sz="2000" dirty="0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, </a:t>
                      </a:r>
                      <a:r>
                        <a:rPr lang="ru-RU" sz="2000" dirty="0" err="1">
                          <a:ln>
                            <a:solidFill>
                              <a:schemeClr val="accent3">
                                <a:lumMod val="50000"/>
                              </a:schemeClr>
                            </a:solidFill>
                          </a:ln>
                        </a:rPr>
                        <a:t>ютилів</a:t>
                      </a:r>
                      <a:endParaRPr lang="ru-RU" sz="2000" b="0" dirty="0">
                        <a:ln>
                          <a:solidFill>
                            <a:schemeClr val="accent3">
                              <a:lumMod val="50000"/>
                            </a:schemeClr>
                          </a:solidFill>
                        </a:ln>
                        <a:gradFill>
                          <a:gsLst>
                            <a:gs pos="0">
                              <a:schemeClr val="accent3">
                                <a:lumMod val="40000"/>
                                <a:lumOff val="60000"/>
                              </a:schemeClr>
                            </a:gs>
                            <a:gs pos="13000">
                              <a:srgbClr val="5F5F5F"/>
                            </a:gs>
                            <a:gs pos="21001">
                              <a:srgbClr val="5F5F5F"/>
                            </a:gs>
                            <a:gs pos="63000">
                              <a:srgbClr val="FFFFFF"/>
                            </a:gs>
                            <a:gs pos="67000">
                              <a:srgbClr val="B2B2B2"/>
                            </a:gs>
                            <a:gs pos="69000">
                              <a:srgbClr val="292929"/>
                            </a:gs>
                            <a:gs pos="82001">
                              <a:srgbClr val="777777"/>
                            </a:gs>
                            <a:gs pos="100000">
                              <a:srgbClr val="EAEAEA"/>
                            </a:gs>
                          </a:gsLst>
                          <a:lin ang="5400000" scaled="0"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765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0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0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0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765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1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12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12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765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2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22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10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7650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3</a:t>
                      </a:r>
                      <a:endParaRPr lang="ru-RU" sz="200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30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8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7650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4</a:t>
                      </a:r>
                      <a:endParaRPr lang="ru-RU" sz="200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36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6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7650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5</a:t>
                      </a:r>
                      <a:endParaRPr lang="ru-RU" sz="200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40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4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7650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6</a:t>
                      </a:r>
                      <a:endParaRPr lang="ru-RU" sz="200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42</a:t>
                      </a:r>
                      <a:endParaRPr lang="ru-RU" sz="200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2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7650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7</a:t>
                      </a:r>
                      <a:endParaRPr lang="ru-RU" sz="200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42</a:t>
                      </a:r>
                      <a:endParaRPr lang="ru-RU" sz="200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0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7650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8</a:t>
                      </a:r>
                      <a:endParaRPr lang="ru-RU" sz="200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40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ln>
                        </a:rPr>
                        <a:t>-2</a:t>
                      </a:r>
                      <a:endParaRPr lang="ru-RU" sz="2000" dirty="0">
                        <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gradFill flip="none" rotWithShape="1"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6000">
                              <a:srgbClr val="1F1F1F"/>
                            </a:gs>
                            <a:gs pos="17999">
                              <a:srgbClr val="FFFFFF"/>
                            </a:gs>
                            <a:gs pos="42000">
                              <a:srgbClr val="636363"/>
                            </a:gs>
                            <a:gs pos="53000">
                              <a:srgbClr val="CFCFCF"/>
                            </a:gs>
                            <a:gs pos="66000">
                              <a:srgbClr val="CFCFCF"/>
                            </a:gs>
                            <a:gs pos="75999">
                              <a:srgbClr val="1F1F1F"/>
                            </a:gs>
                            <a:gs pos="78999">
                              <a:srgbClr val="FFFFFF"/>
                            </a:gs>
                            <a:gs pos="100000">
                              <a:srgbClr val="7F7F7F"/>
                            </a:gs>
                          </a:gsLst>
                          <a:lin ang="10800000" scaled="0"/>
                          <a:tileRect/>
                        </a:gra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Приклад 1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Функції сукупної та граничної корисності</a:t>
            </a:r>
            <a:endParaRPr lang="ru-RU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9098" y="1412776"/>
            <a:ext cx="3826960" cy="4873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Надання простого пояснення мотивації поведінки споживача</a:t>
            </a:r>
          </a:p>
          <a:p>
            <a:r>
              <a:rPr lang="uk-UA" dirty="0" smtClean="0"/>
              <a:t>Можливість аналізу вибору серед благ </a:t>
            </a:r>
            <a:r>
              <a:rPr lang="ru-RU" dirty="0" smtClean="0"/>
              <a:t>– </a:t>
            </a:r>
            <a:r>
              <a:rPr lang="ru-RU" dirty="0" err="1" smtClean="0"/>
              <a:t>двох</a:t>
            </a:r>
            <a:r>
              <a:rPr lang="ru-RU" dirty="0" smtClean="0"/>
              <a:t>, </a:t>
            </a:r>
            <a:r>
              <a:rPr lang="ru-RU" dirty="0" err="1" smtClean="0"/>
              <a:t>трьох</a:t>
            </a:r>
            <a:r>
              <a:rPr lang="ru-RU" dirty="0" smtClean="0"/>
              <a:t> і </a:t>
            </a:r>
            <a:r>
              <a:rPr lang="ru-RU" dirty="0" err="1" smtClean="0"/>
              <a:t>більшої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в </a:t>
            </a:r>
            <a:r>
              <a:rPr lang="ru-RU" dirty="0" err="1" smtClean="0"/>
              <a:t>інших</a:t>
            </a:r>
            <a:r>
              <a:rPr lang="ru-RU" dirty="0" smtClean="0"/>
              <a:t> моделях </a:t>
            </a:r>
            <a:r>
              <a:rPr lang="ru-RU" dirty="0" err="1" smtClean="0"/>
              <a:t>зробити</a:t>
            </a:r>
            <a:r>
              <a:rPr lang="ru-RU" dirty="0" smtClean="0"/>
              <a:t> </a:t>
            </a:r>
            <a:r>
              <a:rPr lang="ru-RU" dirty="0" err="1" smtClean="0"/>
              <a:t>важко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Переваги кардиналістського підходу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споживач</a:t>
            </a:r>
            <a:r>
              <a:rPr lang="ru-RU" dirty="0" smtClean="0"/>
              <a:t> </a:t>
            </a:r>
            <a:r>
              <a:rPr lang="ru-RU" dirty="0" err="1" smtClean="0"/>
              <a:t>нездатний</a:t>
            </a:r>
            <a:r>
              <a:rPr lang="ru-RU" dirty="0" smtClean="0"/>
              <a:t> </a:t>
            </a:r>
            <a:r>
              <a:rPr lang="ru-RU" dirty="0" err="1" smtClean="0"/>
              <a:t>кількісно</a:t>
            </a:r>
            <a:r>
              <a:rPr lang="ru-RU" dirty="0" smtClean="0"/>
              <a:t> </a:t>
            </a:r>
            <a:r>
              <a:rPr lang="ru-RU" dirty="0" err="1" smtClean="0"/>
              <a:t>оцінити</a:t>
            </a:r>
            <a:r>
              <a:rPr lang="ru-RU" dirty="0" smtClean="0"/>
              <a:t> </a:t>
            </a:r>
            <a:r>
              <a:rPr lang="ru-RU" dirty="0" err="1" smtClean="0"/>
              <a:t>різницю</a:t>
            </a:r>
            <a:r>
              <a:rPr lang="ru-RU" dirty="0" smtClean="0"/>
              <a:t> в </a:t>
            </a:r>
            <a:r>
              <a:rPr lang="ru-RU" dirty="0" err="1" smtClean="0"/>
              <a:t>корисності</a:t>
            </a:r>
            <a:r>
              <a:rPr lang="ru-RU" dirty="0" smtClean="0"/>
              <a:t> благ, </a:t>
            </a:r>
            <a:r>
              <a:rPr lang="ru-RU" dirty="0" err="1" smtClean="0"/>
              <a:t>визначити</a:t>
            </a:r>
            <a:r>
              <a:rPr lang="ru-RU" dirty="0" smtClean="0"/>
              <a:t>, </a:t>
            </a:r>
            <a:r>
              <a:rPr lang="ru-RU" dirty="0" err="1" smtClean="0"/>
              <a:t>наприклад</a:t>
            </a:r>
            <a:r>
              <a:rPr lang="ru-RU" dirty="0" smtClean="0"/>
              <a:t>, на </a:t>
            </a:r>
            <a:r>
              <a:rPr lang="ru-RU" dirty="0" err="1" smtClean="0"/>
              <a:t>скільки</a:t>
            </a:r>
            <a:r>
              <a:rPr lang="ru-RU" dirty="0" smtClean="0"/>
              <a:t> </a:t>
            </a:r>
            <a:r>
              <a:rPr lang="ru-RU" dirty="0" err="1" smtClean="0"/>
              <a:t>ютилів</a:t>
            </a:r>
            <a:r>
              <a:rPr lang="ru-RU" dirty="0" smtClean="0"/>
              <a:t> </a:t>
            </a:r>
            <a:r>
              <a:rPr lang="ru-RU" dirty="0" err="1" smtClean="0"/>
              <a:t>буханець</a:t>
            </a:r>
            <a:r>
              <a:rPr lang="ru-RU" dirty="0" smtClean="0"/>
              <a:t> </a:t>
            </a:r>
            <a:r>
              <a:rPr lang="ru-RU" dirty="0" err="1" smtClean="0"/>
              <a:t>хліба</a:t>
            </a:r>
            <a:r>
              <a:rPr lang="ru-RU" dirty="0" smtClean="0"/>
              <a:t> </a:t>
            </a:r>
            <a:r>
              <a:rPr lang="ru-RU" dirty="0" err="1" smtClean="0"/>
              <a:t>корисніший</a:t>
            </a:r>
            <a:r>
              <a:rPr lang="ru-RU" dirty="0" smtClean="0"/>
              <a:t> за пакет молока.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Недолік кардиналістського підходу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mtClean="0"/>
              <a:t>Ординалістська модель представляє собою систему, яка визначає, якому з двох наборів товарів споживач віддає перевагу.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Сутність ординалістської моделі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Аксіома повноти: </a:t>
            </a:r>
            <a:r>
              <a:rPr lang="uk-UA" smtClean="0"/>
              <a:t>раціональний споживач завжди з довільних двох наборів може вибрати найкращий, або сказати, що вони для нього рівноцінні: </a:t>
            </a:r>
          </a:p>
          <a:p>
            <a:endParaRPr lang="uk-UA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Аксіома транзитивності: </a:t>
            </a:r>
            <a:r>
              <a:rPr lang="uk-UA" smtClean="0"/>
              <a:t>перевага серед різних наборів послідовна для всіх наборів товарів: </a:t>
            </a:r>
            <a:endParaRPr lang="ru-RU" smtClean="0"/>
          </a:p>
          <a:p>
            <a:endParaRPr lang="ru-RU" smtClean="0"/>
          </a:p>
          <a:p>
            <a:endParaRPr lang="uk-UA" smtClean="0"/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Припущення-аксіоми, що лежать в основі підходу – 1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240870"/>
              </p:ext>
            </p:extLst>
          </p:nvPr>
        </p:nvGraphicFramePr>
        <p:xfrm>
          <a:off x="1979712" y="3068960"/>
          <a:ext cx="5105717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Формула" r:id="rId3" imgW="1714320" imgH="215640" progId="Equation.3">
                  <p:embed/>
                </p:oleObj>
              </mc:Choice>
              <mc:Fallback>
                <p:oleObj name="Формула" r:id="rId3" imgW="171432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3068960"/>
                        <a:ext cx="5105717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3765127"/>
              </p:ext>
            </p:extLst>
          </p:nvPr>
        </p:nvGraphicFramePr>
        <p:xfrm>
          <a:off x="2555776" y="5445224"/>
          <a:ext cx="4071957" cy="57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Формула" r:id="rId5" imgW="1269720" imgH="177480" progId="Equation.3">
                  <p:embed/>
                </p:oleObj>
              </mc:Choice>
              <mc:Fallback>
                <p:oleObj name="Формула" r:id="rId5" imgW="126972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5445224"/>
                        <a:ext cx="4071957" cy="570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uk-UA" smtClean="0"/>
          </a:p>
          <a:p>
            <a:r>
              <a:rPr lang="uk-UA" smtClean="0"/>
              <a:t>Аксіома рефлективності: будь-який набір принаймні не гірший самого себе: </a:t>
            </a:r>
          </a:p>
          <a:p>
            <a:endParaRPr lang="uk-UA" smtClean="0"/>
          </a:p>
          <a:p>
            <a:endParaRPr lang="ru-RU" smtClean="0"/>
          </a:p>
          <a:p>
            <a:r>
              <a:rPr lang="ru-RU" smtClean="0"/>
              <a:t>Аксіома </a:t>
            </a:r>
            <a:r>
              <a:rPr lang="uk-UA" smtClean="0"/>
              <a:t>про ненасиченість: споживач ніколи не задоволений, в тому розумінні, що набір з більшою кількістю предметів для нього кращий ніж набір з меншою кількістю.</a:t>
            </a:r>
          </a:p>
          <a:p>
            <a:endParaRPr lang="uk-UA" smtClean="0"/>
          </a:p>
          <a:p>
            <a:r>
              <a:rPr lang="uk-UA" smtClean="0"/>
              <a:t>Аксіома незалежності: задоволення споживача залежить лише від кількості благ, які ним споживаються, і не залежить від кількості благ, що споживаються іншими.</a:t>
            </a:r>
            <a:endParaRPr lang="ru-RU" smtClean="0"/>
          </a:p>
          <a:p>
            <a:endParaRPr lang="uk-UA" smtClean="0"/>
          </a:p>
          <a:p>
            <a:endParaRPr lang="ru-RU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Припущення-аксіоми, що лежать в основі підходу – 2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3768704"/>
              </p:ext>
            </p:extLst>
          </p:nvPr>
        </p:nvGraphicFramePr>
        <p:xfrm>
          <a:off x="3491880" y="2420888"/>
          <a:ext cx="2017073" cy="646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Формула" r:id="rId3" imgW="672840" imgH="215640" progId="Equation.3">
                  <p:embed/>
                </p:oleObj>
              </mc:Choice>
              <mc:Fallback>
                <p:oleObj name="Формула" r:id="rId3" imgW="67284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2420888"/>
                        <a:ext cx="2017073" cy="6469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mtClean="0"/>
              <a:t>Крива байдужості – це лінія на якій розташовані всі еквівалентні для споживача набори товарів.</a:t>
            </a:r>
          </a:p>
          <a:p>
            <a:r>
              <a:rPr lang="uk-UA" smtClean="0"/>
              <a:t>Сукупність кривих байдужості для деякого споживача називається картою кривих байдужості.</a:t>
            </a:r>
            <a:r>
              <a:rPr lang="ru-RU" smtClean="0"/>
              <a:t> </a:t>
            </a:r>
            <a:r>
              <a:rPr lang="uk-UA" smtClean="0"/>
              <a:t>Криві байдужості споживача ніколи не перетинаються.</a:t>
            </a:r>
            <a:endParaRPr lang="ru-RU" smtClean="0"/>
          </a:p>
          <a:p>
            <a:endParaRPr lang="ru-RU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Криві байдужості та </a:t>
            </a:r>
            <a:br>
              <a:rPr lang="uk-UA" smtClean="0"/>
            </a:br>
            <a:r>
              <a:rPr lang="uk-UA" smtClean="0"/>
              <a:t>карти кривих байдужості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5736" y="1700808"/>
            <a:ext cx="5302425" cy="4150767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Карта кривих байдужості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lvl="0" indent="-514350">
              <a:buFont typeface="+mj-lt"/>
              <a:buAutoNum type="arabicPeriod"/>
            </a:pPr>
            <a:r>
              <a:rPr lang="ru-RU" dirty="0" err="1"/>
              <a:t>Переваги</a:t>
            </a:r>
            <a:r>
              <a:rPr lang="ru-RU" dirty="0"/>
              <a:t> </a:t>
            </a:r>
            <a:r>
              <a:rPr lang="ru-RU" dirty="0" err="1" smtClean="0"/>
              <a:t>споживача</a:t>
            </a:r>
            <a:endParaRPr lang="ru-RU" dirty="0" smtClean="0"/>
          </a:p>
          <a:p>
            <a:pPr marL="624078" lvl="0" indent="-514350">
              <a:buFont typeface="+mj-lt"/>
              <a:buAutoNum type="arabicPeriod"/>
            </a:pPr>
            <a:r>
              <a:rPr lang="uk-UA" dirty="0"/>
              <a:t>Бюджетне обмеження споживача</a:t>
            </a:r>
          </a:p>
          <a:p>
            <a:pPr marL="624078" lvl="0" indent="-514350">
              <a:buFont typeface="+mj-lt"/>
              <a:buAutoNum type="arabicPeriod"/>
            </a:pPr>
            <a:r>
              <a:rPr lang="uk-UA" dirty="0" smtClean="0"/>
              <a:t>Рівновага споживача </a:t>
            </a:r>
            <a:endParaRPr lang="ru-RU" dirty="0" smtClean="0"/>
          </a:p>
          <a:p>
            <a:pPr marL="624078" lvl="0" indent="-514350">
              <a:buFont typeface="+mj-lt"/>
              <a:buAutoNum type="arabicPeriod"/>
            </a:pPr>
            <a:r>
              <a:rPr lang="uk-UA" dirty="0" smtClean="0"/>
              <a:t>Зміна рівноваги споживача</a:t>
            </a:r>
            <a:endParaRPr lang="ru-RU" dirty="0" smtClean="0"/>
          </a:p>
          <a:p>
            <a:pPr marL="624078" lvl="0" indent="-514350">
              <a:buFont typeface="+mj-lt"/>
              <a:buAutoNum type="arabicPeriod"/>
            </a:pPr>
            <a:r>
              <a:rPr lang="uk-UA" dirty="0" smtClean="0"/>
              <a:t>Ефекти доходу та заміщення </a:t>
            </a:r>
          </a:p>
          <a:p>
            <a:pPr marL="624078" lvl="0" indent="-514350">
              <a:buFont typeface="+mj-lt"/>
              <a:buAutoNum type="arabicPeriod"/>
            </a:pPr>
            <a:r>
              <a:rPr lang="uk-UA" dirty="0"/>
              <a:t>Інші методи порівняльної </a:t>
            </a:r>
            <a:r>
              <a:rPr lang="uk-UA" dirty="0" smtClean="0"/>
              <a:t>статики</a:t>
            </a:r>
          </a:p>
          <a:p>
            <a:pPr marL="624078" lvl="0" indent="-514350">
              <a:buFont typeface="+mj-lt"/>
              <a:buAutoNum type="arabicPeriod"/>
            </a:pPr>
            <a:r>
              <a:rPr lang="uk-UA" dirty="0"/>
              <a:t>Економіка обміну</a:t>
            </a:r>
            <a:endParaRPr lang="uk-UA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План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mtClean="0"/>
              <a:t>Кількість блага у, від якої змушений відмовитись споживач, щоб одержати додаткову одиницю блага х, називається граничною нормою заміни (MRS). Вона може бути визначена як кутовий коефіцієнт кривої байдужості в кожній точці: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Гранична норма заміщення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8442516"/>
              </p:ext>
            </p:extLst>
          </p:nvPr>
        </p:nvGraphicFramePr>
        <p:xfrm>
          <a:off x="3419872" y="4437112"/>
          <a:ext cx="2500330" cy="1288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Формула" r:id="rId3" imgW="838080" imgH="431640" progId="Equation.3">
                  <p:embed/>
                </p:oleObj>
              </mc:Choice>
              <mc:Fallback>
                <p:oleObj name="Формула" r:id="rId3" imgW="83808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4437112"/>
                        <a:ext cx="2500330" cy="1288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20072" y="2061690"/>
            <a:ext cx="3545582" cy="35352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Приклад 2</a:t>
            </a:r>
            <a:endParaRPr lang="ru-RU" dirty="0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323528" y="1313468"/>
            <a:ext cx="568863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крива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байдужості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стає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пологішою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просуванні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вздовж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неї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донизу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гранична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норма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заміни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зменшується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тобто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споживач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готовий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відмовлятись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меншої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кількості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блага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заради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отримання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додаткової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одиниці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товару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 smtClean="0"/>
              <a:t>криві байдужості є опуклими вниз та не перетинаються;</a:t>
            </a:r>
            <a:endParaRPr lang="ru-RU" dirty="0" smtClean="0"/>
          </a:p>
          <a:p>
            <a:r>
              <a:rPr lang="uk-UA" dirty="0" smtClean="0"/>
              <a:t>мають від’ємний нахил, </a:t>
            </a:r>
            <a:r>
              <a:rPr lang="ru-RU" dirty="0" smtClean="0"/>
              <a:t>модуль </a:t>
            </a:r>
            <a:r>
              <a:rPr lang="ru-RU" dirty="0" err="1" smtClean="0"/>
              <a:t>величини</a:t>
            </a:r>
            <a:r>
              <a:rPr lang="ru-RU" dirty="0" smtClean="0"/>
              <a:t> </a:t>
            </a:r>
            <a:r>
              <a:rPr lang="ru-RU" dirty="0" err="1" smtClean="0"/>
              <a:t>якого</a:t>
            </a:r>
            <a:r>
              <a:rPr lang="ru-RU" dirty="0" smtClean="0"/>
              <a:t> </a:t>
            </a:r>
            <a:r>
              <a:rPr lang="ru-RU" dirty="0" err="1" smtClean="0"/>
              <a:t>визначає</a:t>
            </a:r>
            <a:r>
              <a:rPr lang="ru-RU" dirty="0" smtClean="0"/>
              <a:t>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заміщення</a:t>
            </a:r>
            <a:r>
              <a:rPr lang="ru-RU" dirty="0" smtClean="0"/>
              <a:t> (</a:t>
            </a:r>
            <a:r>
              <a:rPr lang="uk-UA" i="1" dirty="0" smtClean="0"/>
              <a:t>MRS</a:t>
            </a:r>
            <a:r>
              <a:rPr lang="uk-UA" dirty="0" smtClean="0"/>
              <a:t>);</a:t>
            </a:r>
            <a:endParaRPr lang="ru-RU" dirty="0" smtClean="0"/>
          </a:p>
          <a:p>
            <a:pPr lvl="0"/>
            <a:r>
              <a:rPr lang="uk-UA" i="1" dirty="0" smtClean="0"/>
              <a:t>MRS </a:t>
            </a:r>
            <a:r>
              <a:rPr lang="uk-UA" dirty="0" smtClean="0"/>
              <a:t>є спадаючою вздовж вісі абсцис;</a:t>
            </a:r>
            <a:endParaRPr lang="ru-RU" dirty="0" smtClean="0"/>
          </a:p>
          <a:p>
            <a:pPr lvl="0"/>
            <a:r>
              <a:rPr lang="uk-UA" dirty="0" smtClean="0"/>
              <a:t>криві байдужості, розташовані далі від початку координат, відповідають наборам благ з вищим рівнем корисності.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Властивості кривих байдужості: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457200" y="1481328"/>
            <a:ext cx="4114800" cy="4525963"/>
          </a:xfrm>
        </p:spPr>
        <p:txBody>
          <a:bodyPr/>
          <a:lstStyle/>
          <a:p>
            <a:r>
              <a:rPr lang="uk-UA" dirty="0" smtClean="0"/>
              <a:t>Повні субститути (замінники) –  товари, які повністю можуть бути замінені один на інший з постійним коефіцієнтом заміни.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Особливі типи </a:t>
            </a:r>
            <a:br>
              <a:rPr lang="uk-UA" dirty="0" smtClean="0"/>
            </a:br>
            <a:r>
              <a:rPr lang="uk-UA" dirty="0" smtClean="0"/>
              <a:t>кривих байдужості – 1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92080" y="1780753"/>
            <a:ext cx="2880000" cy="2434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121476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457200" y="1481328"/>
            <a:ext cx="4114800" cy="4525963"/>
          </a:xfrm>
        </p:spPr>
        <p:txBody>
          <a:bodyPr/>
          <a:lstStyle/>
          <a:p>
            <a:pPr lvl="0"/>
            <a:r>
              <a:rPr lang="uk-UA" dirty="0" smtClean="0"/>
              <a:t>Повні доповнення – це товари, які можуть споживатися лише у фіксованій пропорції.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Особливі типи </a:t>
            </a:r>
            <a:br>
              <a:rPr lang="uk-UA" dirty="0" smtClean="0"/>
            </a:br>
            <a:r>
              <a:rPr lang="uk-UA" dirty="0" smtClean="0"/>
              <a:t>кривих байдужості – 2 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87491" y="1628800"/>
            <a:ext cx="2760092" cy="261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340024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457200" y="1481328"/>
            <a:ext cx="4114800" cy="4525963"/>
          </a:xfrm>
        </p:spPr>
        <p:txBody>
          <a:bodyPr/>
          <a:lstStyle/>
          <a:p>
            <a:r>
              <a:rPr lang="uk-UA" dirty="0" smtClean="0"/>
              <a:t>Шкідливі товари – це та група товарів споживання яких є шкідливе. Індивід погоджується на споживання таких товарів лише за умови певної компенсації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Особливі типи </a:t>
            </a:r>
            <a:br>
              <a:rPr lang="uk-UA" dirty="0" smtClean="0"/>
            </a:br>
            <a:r>
              <a:rPr lang="uk-UA" dirty="0" smtClean="0"/>
              <a:t>кривих байдужості – 3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8" y="1700808"/>
            <a:ext cx="335728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499992" y="4123478"/>
            <a:ext cx="4637137" cy="1755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340024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457200" y="1481328"/>
            <a:ext cx="4114800" cy="4525963"/>
          </a:xfrm>
        </p:spPr>
        <p:txBody>
          <a:bodyPr/>
          <a:lstStyle/>
          <a:p>
            <a:pPr lvl="0"/>
            <a:r>
              <a:rPr lang="uk-UA" dirty="0" smtClean="0"/>
              <a:t>Товари насичення – індивід знає який набір товарів задовольнить його найкращим чином, чим далі від цього набору знаходиться індивід, тим менше задоволення він отримає.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Особливі типи</a:t>
            </a:r>
            <a:br>
              <a:rPr lang="uk-UA" dirty="0" smtClean="0"/>
            </a:br>
            <a:r>
              <a:rPr lang="uk-UA" dirty="0" smtClean="0"/>
              <a:t>кривих байдужості – 4 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79504" y="2692443"/>
            <a:ext cx="4464496" cy="203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340024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457200" y="1481328"/>
            <a:ext cx="4114800" cy="4525963"/>
          </a:xfrm>
        </p:spPr>
        <p:txBody>
          <a:bodyPr/>
          <a:lstStyle/>
          <a:p>
            <a:r>
              <a:rPr lang="uk-UA" dirty="0" smtClean="0"/>
              <a:t>Дискретні товари – </a:t>
            </a:r>
            <a:r>
              <a:rPr lang="uk-UA" dirty="0" err="1" smtClean="0"/>
              <a:t>товари</a:t>
            </a:r>
            <a:r>
              <a:rPr lang="uk-UA" dirty="0" smtClean="0"/>
              <a:t>, що можуть споживатися у визначеній кількості.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Особливі типи </a:t>
            </a:r>
            <a:br>
              <a:rPr lang="uk-UA" dirty="0" smtClean="0"/>
            </a:br>
            <a:r>
              <a:rPr lang="uk-UA" dirty="0" smtClean="0"/>
              <a:t>кривих байдужості – 5 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004048" y="1556792"/>
            <a:ext cx="3196672" cy="270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340024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Бюджетне обмеження споживача</a:t>
            </a:r>
            <a:endParaRPr lang="ru-RU" dirty="0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071670" y="2214554"/>
            <a:ext cx="6786610" cy="45005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66700" marR="0" lvl="0" indent="-266700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 smtClean="0"/>
              <a:t>Бюджетне</a:t>
            </a:r>
            <a:r>
              <a:rPr lang="ru-RU" dirty="0" smtClean="0"/>
              <a:t> </a:t>
            </a:r>
            <a:r>
              <a:rPr lang="ru-RU" dirty="0" err="1" smtClean="0"/>
              <a:t>обмеження</a:t>
            </a:r>
            <a:r>
              <a:rPr lang="ru-RU" dirty="0" smtClean="0"/>
              <a:t> </a:t>
            </a:r>
            <a:r>
              <a:rPr lang="ru-RU" dirty="0" err="1" smtClean="0"/>
              <a:t>споживача</a:t>
            </a:r>
            <a:r>
              <a:rPr lang="ru-RU" dirty="0" smtClean="0"/>
              <a:t> </a:t>
            </a:r>
            <a:r>
              <a:rPr lang="ru-RU" dirty="0" err="1" smtClean="0"/>
              <a:t>формують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доход і </a:t>
            </a:r>
            <a:r>
              <a:rPr lang="ru-RU" dirty="0" err="1" smtClean="0"/>
              <a:t>ціни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і </a:t>
            </a:r>
            <a:r>
              <a:rPr lang="ru-RU" dirty="0" err="1" smtClean="0"/>
              <a:t>послуг</a:t>
            </a:r>
            <a:r>
              <a:rPr lang="ru-RU" dirty="0" smtClean="0"/>
              <a:t>. </a:t>
            </a:r>
          </a:p>
          <a:p>
            <a:r>
              <a:rPr lang="uk-UA" dirty="0" smtClean="0"/>
              <a:t>        – товари,             – ціни на них,    – кількість грошей.</a:t>
            </a:r>
          </a:p>
          <a:p>
            <a:r>
              <a:rPr lang="uk-UA" dirty="0" smtClean="0"/>
              <a:t>Бюджетне обмеження виглядає наступним  чином:</a:t>
            </a:r>
          </a:p>
          <a:p>
            <a:endParaRPr lang="uk-UA" dirty="0" smtClean="0"/>
          </a:p>
          <a:p>
            <a:endParaRPr lang="ru-RU" dirty="0" smtClean="0"/>
          </a:p>
          <a:p>
            <a:r>
              <a:rPr lang="ru-RU" dirty="0" err="1" smtClean="0"/>
              <a:t>Бюджетна</a:t>
            </a:r>
            <a:r>
              <a:rPr lang="ru-RU" dirty="0" smtClean="0"/>
              <a:t> </a:t>
            </a:r>
            <a:r>
              <a:rPr lang="ru-RU" dirty="0" err="1" smtClean="0"/>
              <a:t>лінія</a:t>
            </a:r>
            <a:r>
              <a:rPr lang="ru-RU" dirty="0" smtClean="0"/>
              <a:t> –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лінія</a:t>
            </a:r>
            <a:r>
              <a:rPr lang="ru-RU" dirty="0" smtClean="0"/>
              <a:t> </a:t>
            </a:r>
            <a:r>
              <a:rPr lang="ru-RU" dirty="0" err="1" smtClean="0"/>
              <a:t>рівних</a:t>
            </a:r>
            <a:r>
              <a:rPr lang="ru-RU" dirty="0" smtClean="0"/>
              <a:t> </a:t>
            </a:r>
            <a:r>
              <a:rPr lang="ru-RU" dirty="0" err="1" smtClean="0"/>
              <a:t>видатків</a:t>
            </a:r>
            <a:r>
              <a:rPr lang="ru-RU" dirty="0" smtClean="0"/>
              <a:t>. </a:t>
            </a:r>
            <a:r>
              <a:rPr lang="ru-RU" dirty="0" err="1" smtClean="0"/>
              <a:t>Всі</a:t>
            </a:r>
            <a:r>
              <a:rPr lang="ru-RU" dirty="0" smtClean="0"/>
              <a:t> точки, </a:t>
            </a:r>
            <a:r>
              <a:rPr lang="ru-RU" dirty="0" err="1" smtClean="0"/>
              <a:t>розташовані</a:t>
            </a:r>
            <a:r>
              <a:rPr lang="ru-RU" dirty="0" smtClean="0"/>
              <a:t> на </a:t>
            </a:r>
            <a:r>
              <a:rPr lang="ru-RU" dirty="0" err="1" smtClean="0"/>
              <a:t>бюджетній</a:t>
            </a:r>
            <a:r>
              <a:rPr lang="ru-RU" dirty="0" smtClean="0"/>
              <a:t> </a:t>
            </a:r>
            <a:r>
              <a:rPr lang="ru-RU" dirty="0" err="1" smtClean="0"/>
              <a:t>лінії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нею, і </a:t>
            </a:r>
            <a:r>
              <a:rPr lang="ru-RU" dirty="0" err="1" smtClean="0"/>
              <a:t>можливим</a:t>
            </a:r>
            <a:r>
              <a:rPr lang="ru-RU" dirty="0" smtClean="0"/>
              <a:t> </a:t>
            </a:r>
            <a:r>
              <a:rPr lang="ru-RU" dirty="0" err="1" smtClean="0"/>
              <a:t>досяжні</a:t>
            </a:r>
            <a:r>
              <a:rPr lang="ru-RU" dirty="0" smtClean="0"/>
              <a:t> для </a:t>
            </a:r>
            <a:r>
              <a:rPr lang="ru-RU" dirty="0" err="1" smtClean="0"/>
              <a:t>споживача</a:t>
            </a:r>
            <a:r>
              <a:rPr lang="ru-RU" dirty="0" smtClean="0"/>
              <a:t>, </a:t>
            </a:r>
            <a:r>
              <a:rPr lang="ru-RU" dirty="0" err="1" smtClean="0"/>
              <a:t>всі</a:t>
            </a:r>
            <a:r>
              <a:rPr lang="ru-RU" dirty="0" smtClean="0"/>
              <a:t> точки над бюджетною </a:t>
            </a:r>
            <a:r>
              <a:rPr lang="ru-RU" dirty="0" err="1" smtClean="0"/>
              <a:t>лінією</a:t>
            </a:r>
            <a:r>
              <a:rPr lang="ru-RU" dirty="0" smtClean="0"/>
              <a:t> – </a:t>
            </a:r>
            <a:r>
              <a:rPr lang="ru-RU" dirty="0" err="1" smtClean="0"/>
              <a:t>недосяжні</a:t>
            </a:r>
            <a:r>
              <a:rPr lang="ru-RU" dirty="0" smtClean="0"/>
              <a:t>. </a:t>
            </a:r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Бюджетне обмеження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3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5096867"/>
              </p:ext>
            </p:extLst>
          </p:nvPr>
        </p:nvGraphicFramePr>
        <p:xfrm>
          <a:off x="971600" y="2204864"/>
          <a:ext cx="692397" cy="428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" name="Формула" r:id="rId5" imgW="266400" imgH="164880" progId="Equation.3">
                  <p:embed/>
                </p:oleObj>
              </mc:Choice>
              <mc:Fallback>
                <p:oleObj name="Формула" r:id="rId5" imgW="266400" imgH="164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204864"/>
                        <a:ext cx="692397" cy="4286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7934313"/>
              </p:ext>
            </p:extLst>
          </p:nvPr>
        </p:nvGraphicFramePr>
        <p:xfrm>
          <a:off x="3275856" y="2132856"/>
          <a:ext cx="1143008" cy="5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5" name="Формула" r:id="rId7" imgW="419040" imgH="241200" progId="Equation.3">
                  <p:embed/>
                </p:oleObj>
              </mc:Choice>
              <mc:Fallback>
                <p:oleObj name="Формула" r:id="rId7" imgW="419040" imgH="241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2132856"/>
                        <a:ext cx="1143008" cy="530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1920739"/>
              </p:ext>
            </p:extLst>
          </p:nvPr>
        </p:nvGraphicFramePr>
        <p:xfrm>
          <a:off x="6732240" y="2204864"/>
          <a:ext cx="285752" cy="400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6" name="Формула" r:id="rId9" imgW="126720" imgH="177480" progId="Equation.3">
                  <p:embed/>
                </p:oleObj>
              </mc:Choice>
              <mc:Fallback>
                <p:oleObj name="Формула" r:id="rId9" imgW="12672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2204864"/>
                        <a:ext cx="285752" cy="4000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3000099"/>
              </p:ext>
            </p:extLst>
          </p:nvPr>
        </p:nvGraphicFramePr>
        <p:xfrm>
          <a:off x="2843808" y="3717032"/>
          <a:ext cx="3045536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7" name="Формула" r:id="rId11" imgW="876240" imgH="241200" progId="Equation.3">
                  <p:embed/>
                </p:oleObj>
              </mc:Choice>
              <mc:Fallback>
                <p:oleObj name="Формула" r:id="rId11" imgW="876240" imgH="2412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3717032"/>
                        <a:ext cx="3045536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Переваги</a:t>
            </a:r>
            <a:r>
              <a:rPr lang="ru-RU" dirty="0" smtClean="0"/>
              <a:t> </a:t>
            </a:r>
            <a:r>
              <a:rPr lang="ru-RU" dirty="0" err="1" smtClean="0"/>
              <a:t>споживача</a:t>
            </a:r>
            <a:endParaRPr lang="ru-RU" dirty="0"/>
          </a:p>
        </p:txBody>
      </p:sp>
      <p:sp>
        <p:nvSpPr>
          <p:cNvPr id="7" name="Місце для тексту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7589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9"/>
          <p:cNvSpPr>
            <a:spLocks noGrp="1" noChangeArrowheads="1"/>
          </p:cNvSpPr>
          <p:nvPr>
            <p:ph idx="1"/>
          </p:nvPr>
        </p:nvSpPr>
        <p:spPr>
          <a:xfrm>
            <a:off x="457200" y="1495325"/>
            <a:ext cx="8229600" cy="4525963"/>
          </a:xfrm>
        </p:spPr>
        <p:txBody>
          <a:bodyPr/>
          <a:lstStyle/>
          <a:p>
            <a:pPr marL="109728" indent="0">
              <a:buNone/>
            </a:pPr>
            <a:r>
              <a:rPr lang="uk-UA" dirty="0" smtClean="0"/>
              <a:t>Нехай </a:t>
            </a:r>
          </a:p>
          <a:p>
            <a:pPr marL="109728" indent="0">
              <a:buNone/>
            </a:pPr>
            <a:r>
              <a:rPr lang="uk-UA" i="1" dirty="0" smtClean="0"/>
              <a:t>х, у</a:t>
            </a:r>
            <a:r>
              <a:rPr lang="uk-UA" dirty="0" smtClean="0"/>
              <a:t> 	- два товари,</a:t>
            </a:r>
            <a:r>
              <a:rPr lang="en-US" dirty="0" smtClean="0"/>
              <a:t>          </a:t>
            </a:r>
            <a:r>
              <a:rPr lang="uk-UA" dirty="0" smtClean="0"/>
              <a:t>  </a:t>
            </a:r>
          </a:p>
          <a:p>
            <a:pPr marL="109728" indent="0">
              <a:buNone/>
            </a:pPr>
            <a:r>
              <a:rPr lang="uk-UA" dirty="0" smtClean="0"/>
              <a:t>	- ціни на них, </a:t>
            </a:r>
          </a:p>
          <a:p>
            <a:pPr marL="109728" indent="0">
              <a:buNone/>
            </a:pPr>
            <a:r>
              <a:rPr lang="en-US" i="1" dirty="0" smtClean="0"/>
              <a:t>b</a:t>
            </a:r>
            <a:r>
              <a:rPr lang="uk-UA" dirty="0" smtClean="0"/>
              <a:t> 	- кількість грошей, </a:t>
            </a:r>
          </a:p>
          <a:p>
            <a:pPr marL="109728" indent="0">
              <a:buNone/>
            </a:pPr>
            <a:r>
              <a:rPr lang="uk-UA" dirty="0" smtClean="0"/>
              <a:t>тоді   бюджетне   обмеження   має   вигляд: </a:t>
            </a:r>
            <a:r>
              <a:rPr lang="en-US" dirty="0" smtClean="0"/>
              <a:t>                      </a:t>
            </a:r>
            <a:endParaRPr lang="uk-UA" dirty="0" smtClean="0"/>
          </a:p>
          <a:p>
            <a:pPr marL="109728" indent="0">
              <a:buNone/>
            </a:pPr>
            <a:endParaRPr lang="uk-UA" dirty="0" smtClean="0"/>
          </a:p>
          <a:p>
            <a:pPr marL="109728" indent="0">
              <a:buNone/>
            </a:pPr>
            <a:r>
              <a:rPr lang="uk-UA" dirty="0" smtClean="0"/>
              <a:t>Нахил   кривої бюджетного обмеження: 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15362" name="Rectangle 8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Нахил б</a:t>
            </a:r>
            <a:r>
              <a:rPr lang="ru-RU" smtClean="0"/>
              <a:t>юджетного обмеження</a:t>
            </a:r>
            <a:endParaRPr lang="ru-RU" dirty="0" smtClean="0"/>
          </a:p>
        </p:txBody>
      </p:sp>
      <p:graphicFrame>
        <p:nvGraphicFramePr>
          <p:cNvPr id="1536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7122046"/>
              </p:ext>
            </p:extLst>
          </p:nvPr>
        </p:nvGraphicFramePr>
        <p:xfrm>
          <a:off x="683568" y="2492896"/>
          <a:ext cx="647700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67" name="Equation" r:id="rId4" imgW="520474" imgH="304668" progId="Equation.DSMT4">
                  <p:embed/>
                </p:oleObj>
              </mc:Choice>
              <mc:Fallback>
                <p:oleObj name="Equation" r:id="rId4" imgW="520474" imgH="30466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492896"/>
                        <a:ext cx="647700" cy="379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1097153"/>
              </p:ext>
            </p:extLst>
          </p:nvPr>
        </p:nvGraphicFramePr>
        <p:xfrm>
          <a:off x="3635896" y="3861048"/>
          <a:ext cx="1425575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68" name="Equation" r:id="rId6" imgW="1015559" imgH="266584" progId="Equation.DSMT4">
                  <p:embed/>
                </p:oleObj>
              </mc:Choice>
              <mc:Fallback>
                <p:oleObj name="Equation" r:id="rId6" imgW="1015559" imgH="26658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3861048"/>
                        <a:ext cx="1425575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508160"/>
              </p:ext>
            </p:extLst>
          </p:nvPr>
        </p:nvGraphicFramePr>
        <p:xfrm>
          <a:off x="3635896" y="5013176"/>
          <a:ext cx="1449203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69" name="Equation" r:id="rId8" imgW="888614" imgH="266584" progId="Equation.DSMT4">
                  <p:embed/>
                </p:oleObj>
              </mc:Choice>
              <mc:Fallback>
                <p:oleObj name="Equation" r:id="rId8" imgW="888614" imgH="26658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5013176"/>
                        <a:ext cx="1449203" cy="4320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21041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Тижневий доход споживача складає 80 грн. і цілком витрачається на покупку двох товарів, ціни яких складають 1 грн. за товар х, та 2 грн. за товар у. Доступн</a:t>
            </a:r>
            <a:r>
              <a:rPr lang="uk-UA" smtClean="0"/>
              <a:t>і набори: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Приклад 3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696305"/>
              </p:ext>
            </p:extLst>
          </p:nvPr>
        </p:nvGraphicFramePr>
        <p:xfrm>
          <a:off x="1619672" y="3789040"/>
          <a:ext cx="6048670" cy="1682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0932"/>
                <a:gridCol w="795877"/>
                <a:gridCol w="848912"/>
                <a:gridCol w="822431"/>
                <a:gridCol w="875465"/>
                <a:gridCol w="955053"/>
              </a:tblGrid>
              <a:tr h="37084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 dirty="0"/>
                        <a:t>Набори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 dirty="0"/>
                        <a:t>А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 dirty="0"/>
                        <a:t>Б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 dirty="0"/>
                        <a:t>В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 dirty="0"/>
                        <a:t>Г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 dirty="0"/>
                        <a:t>Д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 dirty="0" smtClean="0"/>
                        <a:t>Товар х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 dirty="0"/>
                        <a:t>0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 dirty="0"/>
                        <a:t>20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 dirty="0"/>
                        <a:t>40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 dirty="0"/>
                        <a:t>60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/>
                        <a:t>80 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 dirty="0"/>
                        <a:t>Товар </a:t>
                      </a:r>
                      <a:r>
                        <a:rPr lang="uk-UA" sz="3200" dirty="0" smtClean="0"/>
                        <a:t>у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/>
                        <a:t>40 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/>
                        <a:t>30 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 dirty="0"/>
                        <a:t>20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 dirty="0"/>
                        <a:t>10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 dirty="0"/>
                        <a:t>0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7744" y="1844824"/>
            <a:ext cx="4700534" cy="352839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Бюджетне обмеження споживача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uk-UA" smtClean="0"/>
              <a:t>бюджетне обмеження визначає набори доступні споживачеві;</a:t>
            </a:r>
          </a:p>
          <a:p>
            <a:r>
              <a:rPr lang="uk-UA" smtClean="0"/>
              <a:t>якщо покупці згодні з ціною і на їх купівельну спроможність не впливають поточні ціни, то бюджетне обмеження моє вигляд прямої лінії;</a:t>
            </a:r>
          </a:p>
          <a:p>
            <a:r>
              <a:rPr lang="ru-RU" smtClean="0"/>
              <a:t>зміна доходу споживача зміщує бюджетну лінію паралельно вгору або вниз, відповідно збільшуючи або зменшуючи купівельну спроможність споживача;</a:t>
            </a:r>
          </a:p>
          <a:p>
            <a:r>
              <a:rPr lang="ru-RU" smtClean="0"/>
              <a:t>зміна ціни одного з товарів змінює кут нахилу бюджетної лінії, що також впливає на купівельну спроможність споживача.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Властивості бюджетної лінії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2" y="2420888"/>
            <a:ext cx="8183195" cy="26642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Вплив зміни цін на товари і кількості грошей на бюджетне обмеження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На форму бюджетного обмеження крім цін товарів та доходів можуть впливати інші фактори, зокрема різноманітні види знижок, пільг або субсидій, обмеження в часі здійснення транзакцій.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Вигляд бюджетного обмеження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Місце для вмісту 6"/>
          <p:cNvSpPr>
            <a:spLocks noGrp="1"/>
          </p:cNvSpPr>
          <p:nvPr>
            <p:ph idx="1"/>
          </p:nvPr>
        </p:nvSpPr>
        <p:spPr>
          <a:xfrm>
            <a:off x="457200" y="1481328"/>
            <a:ext cx="4114800" cy="4525963"/>
          </a:xfrm>
        </p:spPr>
        <p:txBody>
          <a:bodyPr/>
          <a:lstStyle/>
          <a:p>
            <a:r>
              <a:rPr lang="uk-UA" dirty="0" smtClean="0"/>
              <a:t>Нехай споживач не може купувати продукт </a:t>
            </a:r>
            <a:r>
              <a:rPr lang="en-US" i="1" dirty="0" smtClean="0"/>
              <a:t>x</a:t>
            </a:r>
            <a:r>
              <a:rPr lang="en-US" dirty="0" smtClean="0"/>
              <a:t> </a:t>
            </a:r>
            <a:r>
              <a:rPr lang="uk-UA" dirty="0" smtClean="0"/>
              <a:t>більше ніж  </a:t>
            </a:r>
            <a:r>
              <a:rPr lang="en-US" i="1" dirty="0" smtClean="0"/>
              <a:t>x</a:t>
            </a:r>
            <a:r>
              <a:rPr lang="en-US" baseline="-25000" dirty="0" smtClean="0"/>
              <a:t>0</a:t>
            </a:r>
            <a:r>
              <a:rPr lang="uk-UA" dirty="0" smtClean="0"/>
              <a:t>, а продукт </a:t>
            </a:r>
            <a:r>
              <a:rPr lang="en-US" dirty="0" smtClean="0"/>
              <a:t>y </a:t>
            </a:r>
            <a:r>
              <a:rPr lang="uk-UA" dirty="0" smtClean="0"/>
              <a:t>більше ніж</a:t>
            </a:r>
            <a:r>
              <a:rPr lang="en-US" dirty="0" smtClean="0"/>
              <a:t> </a:t>
            </a:r>
            <a:r>
              <a:rPr lang="en-US" i="1" dirty="0" smtClean="0"/>
              <a:t>y</a:t>
            </a:r>
            <a:r>
              <a:rPr lang="en-US" baseline="-25000" dirty="0" smtClean="0"/>
              <a:t>0</a:t>
            </a:r>
            <a:r>
              <a:rPr lang="uk-UA" baseline="-25000" dirty="0" smtClean="0"/>
              <a:t>.</a:t>
            </a:r>
            <a:endParaRPr lang="ru-RU" baseline="-25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Форми бюджетного </a:t>
            </a:r>
            <a:br>
              <a:rPr lang="uk-UA" dirty="0" smtClean="0"/>
            </a:br>
            <a:r>
              <a:rPr lang="uk-UA" dirty="0" smtClean="0"/>
              <a:t>обмеження – 1</a:t>
            </a:r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148064" y="1628800"/>
            <a:ext cx="314327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229980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Місце для вмісту 6"/>
          <p:cNvSpPr>
            <a:spLocks noGrp="1"/>
          </p:cNvSpPr>
          <p:nvPr>
            <p:ph idx="1"/>
          </p:nvPr>
        </p:nvSpPr>
        <p:spPr>
          <a:xfrm>
            <a:off x="457200" y="1481328"/>
            <a:ext cx="4114800" cy="4525963"/>
          </a:xfrm>
        </p:spPr>
        <p:txBody>
          <a:bodyPr/>
          <a:lstStyle/>
          <a:p>
            <a:r>
              <a:rPr lang="uk-UA" dirty="0" smtClean="0"/>
              <a:t>Нехай важливим фактором, що впливає н</a:t>
            </a:r>
            <a:r>
              <a:rPr lang="ru-RU" dirty="0" smtClean="0"/>
              <a:t>а</a:t>
            </a:r>
            <a:r>
              <a:rPr lang="uk-UA" dirty="0" smtClean="0"/>
              <a:t> структуру набору є час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Форми бюджетного </a:t>
            </a:r>
            <a:br>
              <a:rPr lang="uk-UA" dirty="0" smtClean="0"/>
            </a:br>
            <a:r>
              <a:rPr lang="uk-UA" dirty="0" smtClean="0"/>
              <a:t>обмеження – 2</a:t>
            </a: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788024" y="1556792"/>
            <a:ext cx="3922981" cy="3191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2092089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Місце для вмісту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mtClean="0"/>
              <a:t>Урядові дотації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Форми бюджетного </a:t>
            </a:r>
            <a:br>
              <a:rPr lang="uk-UA" dirty="0" smtClean="0"/>
            </a:br>
            <a:r>
              <a:rPr lang="uk-UA" dirty="0" smtClean="0"/>
              <a:t>обмеження – 3</a:t>
            </a: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016" y="1196751"/>
            <a:ext cx="3960440" cy="384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113270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Місце для вмісту 6"/>
          <p:cNvSpPr>
            <a:spLocks noGrp="1"/>
          </p:cNvSpPr>
          <p:nvPr>
            <p:ph idx="1"/>
          </p:nvPr>
        </p:nvSpPr>
        <p:spPr>
          <a:xfrm>
            <a:off x="457200" y="1481328"/>
            <a:ext cx="4114800" cy="4525963"/>
          </a:xfrm>
        </p:spPr>
        <p:txBody>
          <a:bodyPr/>
          <a:lstStyle/>
          <a:p>
            <a:pPr lvl="0"/>
            <a:r>
              <a:rPr lang="uk-UA" dirty="0" smtClean="0"/>
              <a:t>Гнучка система знижок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Форми бюджетного </a:t>
            </a:r>
            <a:br>
              <a:rPr lang="uk-UA" dirty="0" smtClean="0"/>
            </a:br>
            <a:r>
              <a:rPr lang="uk-UA" dirty="0" smtClean="0"/>
              <a:t>обмеження – 4</a:t>
            </a:r>
            <a:endParaRPr lang="ru-RU" dirty="0"/>
          </a:p>
        </p:txBody>
      </p:sp>
      <p:graphicFrame>
        <p:nvGraphicFramePr>
          <p:cNvPr id="2" name="Об'є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3184472"/>
              </p:ext>
            </p:extLst>
          </p:nvPr>
        </p:nvGraphicFramePr>
        <p:xfrm>
          <a:off x="1259632" y="2454027"/>
          <a:ext cx="2071688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10" name="Формула" r:id="rId3" imgW="977900" imgH="228600" progId="Equation.3">
                  <p:embed/>
                </p:oleObj>
              </mc:Choice>
              <mc:Fallback>
                <p:oleObj name="Формула" r:id="rId3" imgW="9779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454027"/>
                        <a:ext cx="2071688" cy="484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'є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3296886"/>
              </p:ext>
            </p:extLst>
          </p:nvPr>
        </p:nvGraphicFramePr>
        <p:xfrm>
          <a:off x="1120775" y="3140075"/>
          <a:ext cx="234950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11" name="Equation" r:id="rId5" imgW="1180800" imgH="241200" progId="Equation.DSMT4">
                  <p:embed/>
                </p:oleObj>
              </mc:Choice>
              <mc:Fallback>
                <p:oleObj name="Equation" r:id="rId5" imgW="1180800" imgH="2412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0775" y="3140075"/>
                        <a:ext cx="2349500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5004048" y="1556792"/>
            <a:ext cx="3574356" cy="276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113270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точно знає свої вподобання;</a:t>
            </a:r>
            <a:endParaRPr lang="ru-RU" dirty="0" smtClean="0"/>
          </a:p>
          <a:p>
            <a:r>
              <a:rPr lang="uk-UA" dirty="0" smtClean="0"/>
              <a:t>може порівняти набори товарів, використовуючи свої вподобання;</a:t>
            </a:r>
            <a:endParaRPr lang="ru-RU" dirty="0" smtClean="0"/>
          </a:p>
          <a:p>
            <a:r>
              <a:rPr lang="uk-UA" dirty="0" smtClean="0"/>
              <a:t>завжди вибирає набір товарів який найкраще задовольняє його вподобання.</a:t>
            </a:r>
            <a:r>
              <a:rPr lang="en-US" dirty="0" smtClean="0"/>
              <a:t>	</a:t>
            </a:r>
            <a:endParaRPr lang="ru-RU" dirty="0" smtClean="0"/>
          </a:p>
        </p:txBody>
      </p:sp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Раціональний індивід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14289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Рівновага споживача</a:t>
            </a:r>
            <a:endParaRPr lang="ru-RU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Рівновагою споживача називається ситуація, при якій споживач не має стимулів для зміни своєї поведінки (придбання іншого набору). </a:t>
            </a:r>
          </a:p>
          <a:p>
            <a:r>
              <a:rPr lang="uk-UA" dirty="0" smtClean="0"/>
              <a:t>Рівноважний стан є розв'язком задачі максимізації корисності при заданому бюджетному обмеженні: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pPr marL="109728" indent="0">
              <a:buNone/>
            </a:pPr>
            <a:r>
              <a:rPr lang="uk-UA" b="1" dirty="0" smtClean="0"/>
              <a:t>Оптимальна точка відповідає 2 умовам:</a:t>
            </a:r>
          </a:p>
          <a:p>
            <a:r>
              <a:rPr lang="uk-UA" dirty="0" smtClean="0"/>
              <a:t>Розташована на бюджетній лінії</a:t>
            </a:r>
          </a:p>
          <a:p>
            <a:r>
              <a:rPr lang="uk-UA" dirty="0" smtClean="0"/>
              <a:t>Надає споживачеві максимального задоволення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Рівновага споживача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7562983"/>
              </p:ext>
            </p:extLst>
          </p:nvPr>
        </p:nvGraphicFramePr>
        <p:xfrm>
          <a:off x="2627784" y="3429000"/>
          <a:ext cx="3929090" cy="13069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3" name="Формула" r:id="rId3" imgW="1485720" imgH="457200" progId="Equation.3">
                  <p:embed/>
                </p:oleObj>
              </mc:Choice>
              <mc:Fallback>
                <p:oleObj name="Формула" r:id="rId3" imgW="1485720" imgH="4572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3429000"/>
                        <a:ext cx="3929090" cy="13069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К</a:t>
            </a:r>
            <a:r>
              <a:rPr lang="ru-RU" dirty="0" err="1" smtClean="0"/>
              <a:t>орисність</a:t>
            </a:r>
            <a:r>
              <a:rPr lang="ru-RU" dirty="0" smtClean="0"/>
              <a:t> </a:t>
            </a:r>
            <a:r>
              <a:rPr lang="ru-RU" dirty="0" err="1" smtClean="0"/>
              <a:t>максимізується</a:t>
            </a:r>
            <a:r>
              <a:rPr lang="ru-RU" dirty="0" smtClean="0"/>
              <a:t> </a:t>
            </a:r>
            <a:r>
              <a:rPr lang="ru-RU" dirty="0" err="1" smtClean="0"/>
              <a:t>вибором</a:t>
            </a:r>
            <a:r>
              <a:rPr lang="ru-RU" dirty="0" smtClean="0"/>
              <a:t> такого набору благ в рамках бюджетного </a:t>
            </a:r>
            <a:r>
              <a:rPr lang="ru-RU" dirty="0" err="1" smtClean="0"/>
              <a:t>обмеження</a:t>
            </a:r>
            <a:r>
              <a:rPr lang="ru-RU" dirty="0" smtClean="0"/>
              <a:t>, для </a:t>
            </a:r>
            <a:r>
              <a:rPr lang="ru-RU" dirty="0" err="1" smtClean="0"/>
              <a:t>якого</a:t>
            </a:r>
            <a:r>
              <a:rPr lang="ru-RU" dirty="0" smtClean="0"/>
              <a:t> </a:t>
            </a:r>
            <a:r>
              <a:rPr lang="ru-RU" dirty="0" err="1" smtClean="0"/>
              <a:t>відношення</a:t>
            </a:r>
            <a:r>
              <a:rPr lang="ru-RU" dirty="0" smtClean="0"/>
              <a:t> </a:t>
            </a:r>
            <a:r>
              <a:rPr lang="ru-RU" dirty="0" err="1" smtClean="0"/>
              <a:t>граничних</a:t>
            </a:r>
            <a:r>
              <a:rPr lang="ru-RU" dirty="0" smtClean="0"/>
              <a:t> </a:t>
            </a:r>
            <a:r>
              <a:rPr lang="ru-RU" dirty="0" err="1" smtClean="0"/>
              <a:t>корисностей</a:t>
            </a:r>
            <a:r>
              <a:rPr lang="ru-RU" dirty="0" smtClean="0"/>
              <a:t> </a:t>
            </a:r>
            <a:r>
              <a:rPr lang="ru-RU" dirty="0" err="1" smtClean="0"/>
              <a:t>останніх</a:t>
            </a:r>
            <a:r>
              <a:rPr lang="ru-RU" dirty="0" smtClean="0"/>
              <a:t> </a:t>
            </a:r>
            <a:r>
              <a:rPr lang="ru-RU" dirty="0" err="1" smtClean="0"/>
              <a:t>одиниць</a:t>
            </a:r>
            <a:r>
              <a:rPr lang="ru-RU" dirty="0" smtClean="0"/>
              <a:t> кожного виду благ до </a:t>
            </a:r>
            <a:r>
              <a:rPr lang="ru-RU" dirty="0" err="1" smtClean="0"/>
              <a:t>їхніх</a:t>
            </a:r>
            <a:r>
              <a:rPr lang="ru-RU" dirty="0" smtClean="0"/>
              <a:t> </a:t>
            </a:r>
            <a:r>
              <a:rPr lang="ru-RU" dirty="0" err="1" smtClean="0"/>
              <a:t>цін</a:t>
            </a:r>
            <a:r>
              <a:rPr lang="ru-RU" dirty="0" smtClean="0"/>
              <a:t> </a:t>
            </a:r>
            <a:r>
              <a:rPr lang="ru-RU" dirty="0" err="1" smtClean="0"/>
              <a:t>однакове</a:t>
            </a:r>
            <a:r>
              <a:rPr lang="ru-RU" dirty="0" smtClean="0"/>
              <a:t> для </a:t>
            </a:r>
            <a:r>
              <a:rPr lang="ru-RU" dirty="0" err="1" smtClean="0"/>
              <a:t>всіх</a:t>
            </a:r>
            <a:r>
              <a:rPr lang="ru-RU" dirty="0" smtClean="0"/>
              <a:t> благ: </a:t>
            </a:r>
          </a:p>
          <a:p>
            <a:pPr marL="109728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Правило максимізації корисності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5995413"/>
              </p:ext>
            </p:extLst>
          </p:nvPr>
        </p:nvGraphicFramePr>
        <p:xfrm>
          <a:off x="2483768" y="4509120"/>
          <a:ext cx="4431550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0" name="Формула" r:id="rId3" imgW="1625400" imgH="469800" progId="Equation.3">
                  <p:embed/>
                </p:oleObj>
              </mc:Choice>
              <mc:Fallback>
                <p:oleObj name="Формула" r:id="rId3" imgW="1625400" imgH="469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4509120"/>
                        <a:ext cx="4431550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Вибір є оптимальним, якщо в рамках бюджетного обмеження відношення граничних корисностей будь-якого виду благ дорівнює відношенню їхніх цін: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Правило оптимізації вибору споживача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3131049"/>
              </p:ext>
            </p:extLst>
          </p:nvPr>
        </p:nvGraphicFramePr>
        <p:xfrm>
          <a:off x="3347864" y="3573016"/>
          <a:ext cx="2143133" cy="2195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44" name="Формула" r:id="rId3" imgW="965160" imgH="1117440" progId="Equation.3">
                  <p:embed/>
                </p:oleObj>
              </mc:Choice>
              <mc:Fallback>
                <p:oleObj name="Формула" r:id="rId3" imgW="965160" imgH="11174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3573016"/>
                        <a:ext cx="2143133" cy="21958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Оптимальний</a:t>
            </a:r>
            <a:r>
              <a:rPr lang="ru-RU" dirty="0" smtClean="0"/>
              <a:t> </a:t>
            </a:r>
            <a:r>
              <a:rPr lang="ru-RU" dirty="0" err="1" smtClean="0"/>
              <a:t>набір</a:t>
            </a:r>
            <a:r>
              <a:rPr lang="ru-RU" dirty="0" smtClean="0"/>
              <a:t> </a:t>
            </a:r>
            <a:r>
              <a:rPr lang="ru-RU" dirty="0" err="1" smtClean="0"/>
              <a:t>знаходиться</a:t>
            </a:r>
            <a:r>
              <a:rPr lang="ru-RU" dirty="0" smtClean="0"/>
              <a:t> в </a:t>
            </a:r>
            <a:r>
              <a:rPr lang="ru-RU" dirty="0" err="1" smtClean="0"/>
              <a:t>точці</a:t>
            </a:r>
            <a:r>
              <a:rPr lang="ru-RU" dirty="0" smtClean="0"/>
              <a:t> </a:t>
            </a:r>
            <a:r>
              <a:rPr lang="ru-RU" dirty="0" err="1" smtClean="0"/>
              <a:t>дотику</a:t>
            </a:r>
            <a:r>
              <a:rPr lang="ru-RU" dirty="0" smtClean="0"/>
              <a:t> </a:t>
            </a:r>
            <a:r>
              <a:rPr lang="ru-RU" dirty="0" err="1" smtClean="0"/>
              <a:t>найвищої</a:t>
            </a:r>
            <a:r>
              <a:rPr lang="ru-RU" dirty="0" smtClean="0"/>
              <a:t> </a:t>
            </a:r>
            <a:r>
              <a:rPr lang="ru-RU" dirty="0" err="1" smtClean="0"/>
              <a:t>доступної</a:t>
            </a:r>
            <a:r>
              <a:rPr lang="ru-RU" dirty="0" smtClean="0"/>
              <a:t> </a:t>
            </a:r>
            <a:r>
              <a:rPr lang="ru-RU" dirty="0" err="1" smtClean="0"/>
              <a:t>споживачеві</a:t>
            </a:r>
            <a:r>
              <a:rPr lang="ru-RU" dirty="0" smtClean="0"/>
              <a:t> </a:t>
            </a:r>
            <a:r>
              <a:rPr lang="ru-RU" dirty="0" err="1" smtClean="0"/>
              <a:t>кривої</a:t>
            </a:r>
            <a:r>
              <a:rPr lang="ru-RU" dirty="0" smtClean="0"/>
              <a:t> </a:t>
            </a:r>
            <a:r>
              <a:rPr lang="ru-RU" dirty="0" err="1" smtClean="0"/>
              <a:t>байдужості</a:t>
            </a:r>
            <a:r>
              <a:rPr lang="ru-RU" dirty="0" smtClean="0"/>
              <a:t> до </a:t>
            </a:r>
            <a:r>
              <a:rPr lang="ru-RU" dirty="0" err="1" smtClean="0"/>
              <a:t>бюджетної</a:t>
            </a:r>
            <a:r>
              <a:rPr lang="ru-RU" dirty="0" smtClean="0"/>
              <a:t> </a:t>
            </a:r>
            <a:r>
              <a:rPr lang="ru-RU" dirty="0" err="1" smtClean="0"/>
              <a:t>лінії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Оптимальний</a:t>
            </a:r>
            <a:r>
              <a:rPr lang="ru-RU" dirty="0" smtClean="0"/>
              <a:t> </a:t>
            </a:r>
            <a:r>
              <a:rPr lang="ru-RU" dirty="0" err="1" smtClean="0"/>
              <a:t>набір</a:t>
            </a:r>
            <a:endParaRPr lang="ru-RU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9792" y="2996952"/>
            <a:ext cx="3715195" cy="323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8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Рівновага споживача: товари замінники</a:t>
            </a:r>
            <a:endParaRPr lang="ru-RU" dirty="0" smtClean="0"/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7804708"/>
              </p:ext>
            </p:extLst>
          </p:nvPr>
        </p:nvGraphicFramePr>
        <p:xfrm>
          <a:off x="539552" y="1412776"/>
          <a:ext cx="8458200" cy="496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53" name="Документ" r:id="rId4" imgW="5834146" imgH="3427979" progId="Word.Document.12">
                  <p:embed/>
                </p:oleObj>
              </mc:Choice>
              <mc:Fallback>
                <p:oleObj name="Документ" r:id="rId4" imgW="5834146" imgH="3427979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412776"/>
                        <a:ext cx="8458200" cy="496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56300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8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Рівновага споживача: товари-доповнення</a:t>
            </a:r>
            <a:endParaRPr lang="ru-RU" dirty="0" smtClean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3622744"/>
              </p:ext>
            </p:extLst>
          </p:nvPr>
        </p:nvGraphicFramePr>
        <p:xfrm>
          <a:off x="466725" y="1485900"/>
          <a:ext cx="8458200" cy="471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77" name="Документ" r:id="rId4" imgW="5834146" imgH="3262836" progId="Word.Document.12">
                  <p:embed/>
                </p:oleObj>
              </mc:Choice>
              <mc:Fallback>
                <p:oleObj name="Документ" r:id="rId4" imgW="5834146" imgH="3262836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1485900"/>
                        <a:ext cx="8458200" cy="471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72615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ЗМІНА РІВНОВАГИ СПОЖИВАЧА</a:t>
            </a:r>
            <a:endParaRPr lang="ru-RU" dirty="0"/>
          </a:p>
        </p:txBody>
      </p:sp>
      <p:sp>
        <p:nvSpPr>
          <p:cNvPr id="7" name="Місце для тексту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071670" y="2214554"/>
            <a:ext cx="6786610" cy="45005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66700" marR="0" lvl="0" indent="-266700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smtClean="0"/>
              <a:t>Процес порівняння двох рівноваг одержав назву «порівняльної статики».</a:t>
            </a:r>
            <a:endParaRPr lang="ru-RU" smtClean="0"/>
          </a:p>
          <a:p>
            <a:r>
              <a:rPr lang="uk-UA" smtClean="0"/>
              <a:t>Метод порівняльної статики – це процедура порівняння двох рівноваг без аналізу динаміки того, як саме споживач переходить з одного стану рівноваги до іншого.</a:t>
            </a:r>
          </a:p>
          <a:p>
            <a:r>
              <a:rPr lang="uk-UA" smtClean="0"/>
              <a:t>Аналіз порівняльної статики – дозволяє зручно передати як буде поводити себе споживач в різних ситуаціях і визначити криві споживацького попиту.</a:t>
            </a:r>
            <a:r>
              <a:rPr lang="ru-RU" smtClean="0"/>
              <a:t> </a:t>
            </a:r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Порівняльна статика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Розглянемо</a:t>
            </a:r>
            <a:r>
              <a:rPr lang="ru-RU" dirty="0" smtClean="0"/>
              <a:t> </a:t>
            </a:r>
            <a:r>
              <a:rPr lang="ru-RU" dirty="0" err="1" smtClean="0"/>
              <a:t>вплив</a:t>
            </a:r>
            <a:r>
              <a:rPr lang="ru-RU" dirty="0" smtClean="0"/>
              <a:t> на </a:t>
            </a:r>
            <a:r>
              <a:rPr lang="ru-RU" dirty="0" err="1" smtClean="0"/>
              <a:t>рівновагу</a:t>
            </a:r>
            <a:r>
              <a:rPr lang="ru-RU" dirty="0" smtClean="0"/>
              <a:t> </a:t>
            </a:r>
            <a:r>
              <a:rPr lang="ru-RU" dirty="0" err="1" smtClean="0"/>
              <a:t>споживача</a:t>
            </a:r>
            <a:r>
              <a:rPr lang="ru-RU" dirty="0" smtClean="0"/>
              <a:t> </a:t>
            </a:r>
            <a:r>
              <a:rPr lang="ru-RU" dirty="0" err="1" smtClean="0"/>
              <a:t>зміни</a:t>
            </a:r>
            <a:r>
              <a:rPr lang="ru-RU" dirty="0" smtClean="0"/>
              <a:t> доходу. </a:t>
            </a:r>
            <a:r>
              <a:rPr lang="ru-RU" dirty="0" err="1" smtClean="0"/>
              <a:t>Припустимо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дохід</a:t>
            </a:r>
            <a:r>
              <a:rPr lang="ru-RU" dirty="0" smtClean="0"/>
              <a:t> </a:t>
            </a:r>
            <a:r>
              <a:rPr lang="ru-RU" dirty="0" err="1" smtClean="0"/>
              <a:t>зростає</a:t>
            </a:r>
            <a:r>
              <a:rPr lang="ru-RU" dirty="0" smtClean="0"/>
              <a:t> за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рівних</a:t>
            </a:r>
            <a:r>
              <a:rPr lang="ru-RU" dirty="0" smtClean="0"/>
              <a:t> умов. </a:t>
            </a:r>
            <a:r>
              <a:rPr lang="ru-RU" dirty="0" err="1" smtClean="0"/>
              <a:t>Оскільки</a:t>
            </a:r>
            <a:r>
              <a:rPr lang="ru-RU" dirty="0" smtClean="0"/>
              <a:t> </a:t>
            </a:r>
            <a:r>
              <a:rPr lang="ru-RU" dirty="0" err="1" smtClean="0"/>
              <a:t>ціни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залишаються</a:t>
            </a:r>
            <a:r>
              <a:rPr lang="ru-RU" dirty="0" smtClean="0"/>
              <a:t> </a:t>
            </a:r>
            <a:r>
              <a:rPr lang="ru-RU" dirty="0" err="1" smtClean="0"/>
              <a:t>незмінними</a:t>
            </a:r>
            <a:r>
              <a:rPr lang="ru-RU" dirty="0" smtClean="0"/>
              <a:t>, </a:t>
            </a:r>
            <a:r>
              <a:rPr lang="ru-RU" dirty="0" err="1" smtClean="0"/>
              <a:t>нахил</a:t>
            </a:r>
            <a:r>
              <a:rPr lang="ru-RU" dirty="0" smtClean="0"/>
              <a:t> </a:t>
            </a:r>
            <a:r>
              <a:rPr lang="ru-RU" dirty="0" err="1" smtClean="0"/>
              <a:t>лінії</a:t>
            </a:r>
            <a:r>
              <a:rPr lang="ru-RU" dirty="0" smtClean="0"/>
              <a:t> бюджетного </a:t>
            </a:r>
            <a:r>
              <a:rPr lang="ru-RU" dirty="0" err="1" smtClean="0"/>
              <a:t>обмеження</a:t>
            </a:r>
            <a:r>
              <a:rPr lang="ru-RU" dirty="0" smtClean="0"/>
              <a:t> не </a:t>
            </a:r>
            <a:r>
              <a:rPr lang="ru-RU" dirty="0" err="1" smtClean="0"/>
              <a:t>змінюється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Сумістивши</a:t>
            </a:r>
            <a:r>
              <a:rPr lang="ru-RU" dirty="0" smtClean="0"/>
              <a:t> </a:t>
            </a:r>
            <a:r>
              <a:rPr lang="ru-RU" dirty="0" err="1" smtClean="0"/>
              <a:t>графіки</a:t>
            </a:r>
            <a:r>
              <a:rPr lang="ru-RU" dirty="0" smtClean="0"/>
              <a:t> бюджетного </a:t>
            </a:r>
            <a:r>
              <a:rPr lang="ru-RU" dirty="0" err="1" smtClean="0"/>
              <a:t>обмеження</a:t>
            </a:r>
            <a:r>
              <a:rPr lang="ru-RU" dirty="0" smtClean="0"/>
              <a:t> з картою </a:t>
            </a:r>
            <a:r>
              <a:rPr lang="ru-RU" dirty="0" err="1" smtClean="0"/>
              <a:t>байдужості</a:t>
            </a:r>
            <a:r>
              <a:rPr lang="ru-RU" dirty="0" smtClean="0"/>
              <a:t>, </a:t>
            </a:r>
            <a:r>
              <a:rPr lang="ru-RU" dirty="0" err="1" smtClean="0"/>
              <a:t>можемо</a:t>
            </a:r>
            <a:r>
              <a:rPr lang="ru-RU" dirty="0" smtClean="0"/>
              <a:t> </a:t>
            </a:r>
            <a:r>
              <a:rPr lang="ru-RU" dirty="0" err="1" smtClean="0"/>
              <a:t>знайти</a:t>
            </a:r>
            <a:r>
              <a:rPr lang="ru-RU" dirty="0" smtClean="0"/>
              <a:t> точки оптимуму </a:t>
            </a:r>
            <a:r>
              <a:rPr lang="ru-RU" dirty="0" err="1" smtClean="0"/>
              <a:t>споживача</a:t>
            </a:r>
            <a:r>
              <a:rPr lang="ru-RU" dirty="0" smtClean="0"/>
              <a:t> за кожного з </a:t>
            </a:r>
            <a:r>
              <a:rPr lang="ru-RU" dirty="0" err="1" smtClean="0"/>
              <a:t>рівнів</a:t>
            </a:r>
            <a:r>
              <a:rPr lang="ru-RU" dirty="0" smtClean="0"/>
              <a:t> доходу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Оптимальний вибір і зміна доходу споживача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Мета </a:t>
            </a:r>
            <a:r>
              <a:rPr lang="ru-RU" dirty="0" err="1" smtClean="0"/>
              <a:t>споживача</a:t>
            </a:r>
            <a:r>
              <a:rPr lang="ru-RU" dirty="0" smtClean="0"/>
              <a:t> </a:t>
            </a:r>
            <a:r>
              <a:rPr lang="ru-RU" dirty="0" err="1" smtClean="0"/>
              <a:t>полягає</a:t>
            </a:r>
            <a:r>
              <a:rPr lang="ru-RU" dirty="0" smtClean="0"/>
              <a:t> в </a:t>
            </a:r>
            <a:r>
              <a:rPr lang="ru-RU" dirty="0" err="1" smtClean="0"/>
              <a:t>отриманні</a:t>
            </a:r>
            <a:r>
              <a:rPr lang="ru-RU" dirty="0" smtClean="0"/>
              <a:t> </a:t>
            </a:r>
            <a:r>
              <a:rPr lang="ru-RU" dirty="0" err="1" smtClean="0"/>
              <a:t>якомога</a:t>
            </a:r>
            <a:r>
              <a:rPr lang="ru-RU" dirty="0" smtClean="0"/>
              <a:t> </a:t>
            </a:r>
            <a:r>
              <a:rPr lang="ru-RU" dirty="0" err="1" smtClean="0"/>
              <a:t>більшого</a:t>
            </a:r>
            <a:r>
              <a:rPr lang="ru-RU" dirty="0" smtClean="0"/>
              <a:t> </a:t>
            </a:r>
            <a:r>
              <a:rPr lang="ru-RU" dirty="0" err="1" smtClean="0"/>
              <a:t>задоволення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споживання</a:t>
            </a:r>
            <a:r>
              <a:rPr lang="ru-RU" dirty="0" smtClean="0"/>
              <a:t> </a:t>
            </a:r>
            <a:r>
              <a:rPr lang="ru-RU" dirty="0" err="1" smtClean="0"/>
              <a:t>певного</a:t>
            </a:r>
            <a:r>
              <a:rPr lang="ru-RU" dirty="0" smtClean="0"/>
              <a:t> набору благ, </a:t>
            </a:r>
            <a:r>
              <a:rPr lang="ru-RU" dirty="0" err="1" smtClean="0"/>
              <a:t>тобто</a:t>
            </a:r>
            <a:r>
              <a:rPr lang="ru-RU" dirty="0" smtClean="0"/>
              <a:t> в </a:t>
            </a:r>
            <a:r>
              <a:rPr lang="ru-RU" dirty="0" err="1" smtClean="0"/>
              <a:t>максимізації</a:t>
            </a:r>
            <a:r>
              <a:rPr lang="ru-RU" dirty="0" smtClean="0"/>
              <a:t> </a:t>
            </a:r>
            <a:r>
              <a:rPr lang="ru-RU" dirty="0" err="1" smtClean="0"/>
              <a:t>корисності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Обмеження</a:t>
            </a:r>
            <a:r>
              <a:rPr lang="ru-RU" dirty="0" smtClean="0"/>
              <a:t> –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обставини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не </a:t>
            </a:r>
            <a:r>
              <a:rPr lang="ru-RU" dirty="0" err="1" smtClean="0"/>
              <a:t>дозволяють</a:t>
            </a:r>
            <a:r>
              <a:rPr lang="ru-RU" dirty="0" smtClean="0"/>
              <a:t> </a:t>
            </a:r>
            <a:r>
              <a:rPr lang="ru-RU" dirty="0" err="1" smtClean="0"/>
              <a:t>споживачу</a:t>
            </a:r>
            <a:r>
              <a:rPr lang="ru-RU" dirty="0" smtClean="0"/>
              <a:t> </a:t>
            </a:r>
            <a:r>
              <a:rPr lang="ru-RU" dirty="0" err="1" smtClean="0"/>
              <a:t>отримати</a:t>
            </a:r>
            <a:r>
              <a:rPr lang="ru-RU" dirty="0" smtClean="0"/>
              <a:t> все,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забажається</a:t>
            </a:r>
            <a:r>
              <a:rPr lang="ru-RU" dirty="0" smtClean="0"/>
              <a:t>. </a:t>
            </a:r>
            <a:r>
              <a:rPr lang="ru-RU" dirty="0" err="1" smtClean="0"/>
              <a:t>Найважливішими</a:t>
            </a:r>
            <a:r>
              <a:rPr lang="ru-RU" dirty="0" smtClean="0"/>
              <a:t> з них є </a:t>
            </a:r>
            <a:r>
              <a:rPr lang="ru-RU" dirty="0" err="1" smtClean="0"/>
              <a:t>ціни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і </a:t>
            </a:r>
            <a:r>
              <a:rPr lang="ru-RU" dirty="0" err="1" smtClean="0"/>
              <a:t>послуг</a:t>
            </a:r>
            <a:r>
              <a:rPr lang="ru-RU" dirty="0" smtClean="0"/>
              <a:t> та доход </a:t>
            </a:r>
            <a:r>
              <a:rPr lang="ru-RU" dirty="0" err="1" smtClean="0"/>
              <a:t>споживача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Вибір</a:t>
            </a:r>
            <a:r>
              <a:rPr lang="ru-RU" dirty="0" smtClean="0"/>
              <a:t> </a:t>
            </a:r>
            <a:r>
              <a:rPr lang="ru-RU" dirty="0" err="1" smtClean="0"/>
              <a:t>споживача</a:t>
            </a:r>
            <a:r>
              <a:rPr lang="ru-RU" dirty="0" smtClean="0"/>
              <a:t> </a:t>
            </a:r>
            <a:r>
              <a:rPr lang="ru-RU" dirty="0" err="1" smtClean="0"/>
              <a:t>полягає</a:t>
            </a:r>
            <a:r>
              <a:rPr lang="ru-RU" dirty="0" smtClean="0"/>
              <a:t> у </a:t>
            </a:r>
            <a:r>
              <a:rPr lang="ru-RU" dirty="0" err="1" smtClean="0"/>
              <a:t>прийнятті</a:t>
            </a:r>
            <a:r>
              <a:rPr lang="ru-RU" dirty="0" smtClean="0"/>
              <a:t> та </a:t>
            </a:r>
            <a:r>
              <a:rPr lang="ru-RU" dirty="0" err="1" smtClean="0"/>
              <a:t>реалізації</a:t>
            </a:r>
            <a:r>
              <a:rPr lang="ru-RU" dirty="0" smtClean="0"/>
              <a:t> </a:t>
            </a:r>
            <a:r>
              <a:rPr lang="ru-RU" dirty="0" err="1" smtClean="0"/>
              <a:t>рішення</a:t>
            </a:r>
            <a:r>
              <a:rPr lang="ru-RU" dirty="0" smtClean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обсягу</a:t>
            </a:r>
            <a:r>
              <a:rPr lang="ru-RU" dirty="0" smtClean="0"/>
              <a:t> і </a:t>
            </a:r>
            <a:r>
              <a:rPr lang="ru-RU" dirty="0" err="1" smtClean="0"/>
              <a:t>структури</a:t>
            </a:r>
            <a:r>
              <a:rPr lang="ru-RU" dirty="0" smtClean="0"/>
              <a:t> </a:t>
            </a:r>
            <a:r>
              <a:rPr lang="ru-RU" dirty="0" err="1" smtClean="0"/>
              <a:t>споживчого</a:t>
            </a:r>
            <a:r>
              <a:rPr lang="ru-RU" dirty="0" smtClean="0"/>
              <a:t> набору за </a:t>
            </a:r>
            <a:r>
              <a:rPr lang="ru-RU" dirty="0" err="1" smtClean="0"/>
              <a:t>даних</a:t>
            </a:r>
            <a:r>
              <a:rPr lang="ru-RU" dirty="0" smtClean="0"/>
              <a:t> </a:t>
            </a:r>
            <a:r>
              <a:rPr lang="ru-RU" dirty="0" err="1" smtClean="0"/>
              <a:t>обмежень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дозволив </a:t>
            </a:r>
            <a:r>
              <a:rPr lang="ru-RU" dirty="0" err="1" smtClean="0"/>
              <a:t>би</a:t>
            </a:r>
            <a:r>
              <a:rPr lang="ru-RU" dirty="0" smtClean="0"/>
              <a:t> </a:t>
            </a:r>
            <a:r>
              <a:rPr lang="ru-RU" dirty="0" err="1" smtClean="0"/>
              <a:t>максимізувати</a:t>
            </a:r>
            <a:r>
              <a:rPr lang="ru-RU" dirty="0" smtClean="0"/>
              <a:t> </a:t>
            </a:r>
            <a:r>
              <a:rPr lang="ru-RU" dirty="0" err="1" smtClean="0"/>
              <a:t>задоволення</a:t>
            </a:r>
            <a:r>
              <a:rPr lang="ru-RU" dirty="0" smtClean="0"/>
              <a:t> потреб.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Основні складові поведінки споживача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65463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Крива “дохід - споживання” представляє собою безліч всіх оптимальних наборів або комбінацій товарів при зміні доходу споживачів і незмінному співвідношенні цін.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Крива “дохід - </a:t>
            </a:r>
            <a:r>
              <a:rPr lang="uk-UA" dirty="0" err="1" smtClean="0"/>
              <a:t>споживання”-</a:t>
            </a:r>
            <a:r>
              <a:rPr lang="uk-UA" dirty="0" smtClean="0"/>
              <a:t> 1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Крива “дохід - споживання</a:t>
            </a:r>
            <a:r>
              <a:rPr lang="uk-UA" dirty="0" smtClean="0"/>
              <a:t>” - 2</a:t>
            </a:r>
            <a:endParaRPr lang="ru-RU" dirty="0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idx="1"/>
          </p:nvPr>
        </p:nvSpPr>
        <p:spPr>
          <a:xfrm>
            <a:off x="457200" y="4581128"/>
            <a:ext cx="4040188" cy="1591072"/>
          </a:xfrm>
        </p:spPr>
        <p:txBody>
          <a:bodyPr>
            <a:normAutofit fontScale="92500" lnSpcReduction="20000"/>
          </a:bodyPr>
          <a:lstStyle/>
          <a:p>
            <a:r>
              <a:rPr lang="uk-UA" dirty="0"/>
              <a:t>Якщо крива «дохід-споживання» має додатній нахил, то такі товари називаються нормальними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7" name="Місце для тексту 6"/>
          <p:cNvSpPr>
            <a:spLocks noGrp="1"/>
          </p:cNvSpPr>
          <p:nvPr>
            <p:ph type="body" sz="half" idx="3"/>
          </p:nvPr>
        </p:nvSpPr>
        <p:spPr>
          <a:xfrm>
            <a:off x="4645026" y="4581128"/>
            <a:ext cx="4041775" cy="1591072"/>
          </a:xfrm>
        </p:spPr>
        <p:txBody>
          <a:bodyPr>
            <a:normAutofit fontScale="70000" lnSpcReduction="20000"/>
          </a:bodyPr>
          <a:lstStyle/>
          <a:p>
            <a:r>
              <a:rPr lang="uk-UA" dirty="0"/>
              <a:t>Якщо з ростом доходу споживання одного товару збільшується, а іншого скорочується, то перший товар називається неякісним, або товаром низької якості, а другий товар називається якісним.</a:t>
            </a:r>
            <a:endParaRPr lang="ru-RU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83568" y="1844824"/>
            <a:ext cx="3477385" cy="2563970"/>
          </a:xfrm>
        </p:spPr>
      </p:pic>
      <p:pic>
        <p:nvPicPr>
          <p:cNvPr id="10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16016" y="1772816"/>
            <a:ext cx="3563779" cy="2683316"/>
          </a:xfrm>
        </p:spPr>
      </p:pic>
    </p:spTree>
    <p:extLst>
      <p:ext uri="{BB962C8B-B14F-4D97-AF65-F5344CB8AC3E}">
        <p14:creationId xmlns:p14="http://schemas.microsoft.com/office/powerpoint/2010/main" val="27483803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mtClean="0"/>
              <a:t>Крива Енгеля показує зв’язок між обсягом споживання товару і доходом споживача при незмінних цінах і перевагах.</a:t>
            </a:r>
            <a:endParaRPr lang="ru-RU" smtClean="0"/>
          </a:p>
          <a:p>
            <a:r>
              <a:rPr lang="uk-UA" smtClean="0"/>
              <a:t>Крива Енгеля показує розходження між нормальними, неякісними та високоякісними товарами, аналізуючи витрати на агреговані групи товарів (продовольчі, непродовольчі, послуги, тощо).</a:t>
            </a:r>
            <a:endParaRPr lang="ru-RU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Крива Енгеля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idx="1"/>
          </p:nvPr>
        </p:nvSpPr>
        <p:spPr>
          <a:xfrm>
            <a:off x="457200" y="1481328"/>
            <a:ext cx="41148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uk-UA" dirty="0"/>
              <a:t>За нахилом кривої </a:t>
            </a:r>
            <a:r>
              <a:rPr lang="uk-UA" dirty="0" err="1"/>
              <a:t>Енгеля</a:t>
            </a:r>
            <a:r>
              <a:rPr lang="uk-UA" dirty="0"/>
              <a:t> можна визначити якість товару</a:t>
            </a:r>
          </a:p>
          <a:p>
            <a:r>
              <a:rPr lang="en-US" dirty="0" smtClean="0"/>
              <a:t>u1</a:t>
            </a:r>
            <a:r>
              <a:rPr lang="uk-UA" dirty="0" smtClean="0"/>
              <a:t> - нормальний товар</a:t>
            </a:r>
            <a:endParaRPr lang="ru-RU" dirty="0" smtClean="0"/>
          </a:p>
          <a:p>
            <a:r>
              <a:rPr lang="en-US" dirty="0" smtClean="0"/>
              <a:t>u2</a:t>
            </a:r>
            <a:r>
              <a:rPr lang="uk-UA" dirty="0" smtClean="0"/>
              <a:t>- високоякісний товар</a:t>
            </a:r>
            <a:endParaRPr lang="ru-RU" dirty="0" smtClean="0"/>
          </a:p>
          <a:p>
            <a:r>
              <a:rPr lang="en-US" dirty="0" smtClean="0"/>
              <a:t>u3</a:t>
            </a:r>
            <a:r>
              <a:rPr lang="uk-UA" dirty="0" smtClean="0"/>
              <a:t>- товар низької якості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Нахил кривої </a:t>
            </a:r>
            <a:r>
              <a:rPr lang="uk-UA" dirty="0" err="1" smtClean="0"/>
              <a:t>Енгеля</a:t>
            </a:r>
            <a:endParaRPr lang="ru-RU" dirty="0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916832"/>
            <a:ext cx="3985779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Припустимо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за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рівних</a:t>
            </a:r>
            <a:r>
              <a:rPr lang="ru-RU" dirty="0" smtClean="0"/>
              <a:t> умов </a:t>
            </a:r>
            <a:r>
              <a:rPr lang="ru-RU" dirty="0" err="1" smtClean="0"/>
              <a:t>ціна</a:t>
            </a:r>
            <a:r>
              <a:rPr lang="ru-RU" dirty="0" smtClean="0"/>
              <a:t> товару </a:t>
            </a:r>
            <a:r>
              <a:rPr lang="ru-RU" i="1" dirty="0" smtClean="0"/>
              <a:t>х </a:t>
            </a:r>
            <a:r>
              <a:rPr lang="ru-RU" dirty="0" err="1" smtClean="0"/>
              <a:t>знижується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З’єднавши</a:t>
            </a:r>
            <a:r>
              <a:rPr lang="ru-RU" dirty="0" smtClean="0"/>
              <a:t> точки </a:t>
            </a:r>
            <a:r>
              <a:rPr lang="ru-RU" dirty="0" err="1" smtClean="0"/>
              <a:t>рівноваги</a:t>
            </a:r>
            <a:r>
              <a:rPr lang="ru-RU" dirty="0" smtClean="0"/>
              <a:t> плавною </a:t>
            </a:r>
            <a:r>
              <a:rPr lang="ru-RU" dirty="0" err="1" smtClean="0"/>
              <a:t>лінією</a:t>
            </a:r>
            <a:r>
              <a:rPr lang="ru-RU" dirty="0" smtClean="0"/>
              <a:t>, одержимо </a:t>
            </a:r>
            <a:r>
              <a:rPr lang="ru-RU" dirty="0" err="1" smtClean="0"/>
              <a:t>криву</a:t>
            </a:r>
            <a:r>
              <a:rPr lang="ru-RU" dirty="0" smtClean="0"/>
              <a:t> «</a:t>
            </a:r>
            <a:r>
              <a:rPr lang="ru-RU" dirty="0" err="1" smtClean="0"/>
              <a:t>ціна</a:t>
            </a:r>
            <a:r>
              <a:rPr lang="ru-RU" dirty="0" smtClean="0"/>
              <a:t> – </a:t>
            </a:r>
            <a:r>
              <a:rPr lang="ru-RU" dirty="0" err="1" smtClean="0"/>
              <a:t>споживання</a:t>
            </a:r>
            <a:r>
              <a:rPr lang="ru-RU" dirty="0" smtClean="0"/>
              <a:t>».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Оптимальний вибір і зміна ціни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idx="1"/>
          </p:nvPr>
        </p:nvSpPr>
        <p:spPr>
          <a:xfrm>
            <a:off x="457200" y="1481328"/>
            <a:ext cx="4114800" cy="4525963"/>
          </a:xfrm>
        </p:spPr>
        <p:txBody>
          <a:bodyPr>
            <a:normAutofit fontScale="85000" lnSpcReduction="10000"/>
          </a:bodyPr>
          <a:lstStyle/>
          <a:p>
            <a:r>
              <a:rPr lang="uk-UA" dirty="0" smtClean="0"/>
              <a:t>Крива індивідуального попиту – це крива, що показує, яку кількість економічного блага готовий придбати споживач по різних цінах в даний момент часу. </a:t>
            </a:r>
            <a:endParaRPr lang="ru-RU" dirty="0" smtClean="0"/>
          </a:p>
          <a:p>
            <a:r>
              <a:rPr lang="uk-UA" dirty="0" smtClean="0"/>
              <a:t>Вона має від’ємний нахил, що свідчить про бажання споживачів купити більшу кількість благ при меншій ціні.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Крива індивідуального попиту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004048" y="1242767"/>
            <a:ext cx="3430164" cy="520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крива </a:t>
            </a:r>
            <a:r>
              <a:rPr lang="ru-RU" dirty="0" err="1" smtClean="0"/>
              <a:t>попиту</a:t>
            </a:r>
            <a:r>
              <a:rPr lang="ru-RU" dirty="0" smtClean="0"/>
              <a:t> </a:t>
            </a:r>
            <a:r>
              <a:rPr lang="ru-RU" dirty="0" err="1" smtClean="0"/>
              <a:t>відображає</a:t>
            </a:r>
            <a:r>
              <a:rPr lang="ru-RU" dirty="0" smtClean="0"/>
              <a:t> </a:t>
            </a:r>
            <a:r>
              <a:rPr lang="ru-RU" dirty="0" err="1" smtClean="0"/>
              <a:t>зміну</a:t>
            </a:r>
            <a:r>
              <a:rPr lang="ru-RU" dirty="0" smtClean="0"/>
              <a:t> </a:t>
            </a:r>
            <a:r>
              <a:rPr lang="ru-RU" dirty="0" err="1" smtClean="0"/>
              <a:t>рівня</a:t>
            </a:r>
            <a:r>
              <a:rPr lang="ru-RU" dirty="0" smtClean="0"/>
              <a:t> </a:t>
            </a:r>
            <a:r>
              <a:rPr lang="ru-RU" dirty="0" err="1" smtClean="0"/>
              <a:t>корисності</a:t>
            </a:r>
            <a:r>
              <a:rPr lang="ru-RU" dirty="0" smtClean="0"/>
              <a:t> </a:t>
            </a:r>
            <a:r>
              <a:rPr lang="ru-RU" dirty="0" err="1" smtClean="0"/>
              <a:t>споживача</a:t>
            </a:r>
            <a:r>
              <a:rPr lang="ru-RU" dirty="0" smtClean="0"/>
              <a:t>: </a:t>
            </a:r>
            <a:r>
              <a:rPr lang="ru-RU" dirty="0" err="1" smtClean="0"/>
              <a:t>чим</a:t>
            </a:r>
            <a:r>
              <a:rPr lang="ru-RU" dirty="0" smtClean="0"/>
              <a:t> </a:t>
            </a:r>
            <a:r>
              <a:rPr lang="ru-RU" dirty="0" err="1" smtClean="0"/>
              <a:t>нижчою</a:t>
            </a:r>
            <a:r>
              <a:rPr lang="ru-RU" dirty="0" smtClean="0"/>
              <a:t> є </a:t>
            </a:r>
            <a:r>
              <a:rPr lang="ru-RU" dirty="0" err="1" smtClean="0"/>
              <a:t>ціна</a:t>
            </a:r>
            <a:r>
              <a:rPr lang="ru-RU" dirty="0" smtClean="0"/>
              <a:t>, </a:t>
            </a:r>
            <a:r>
              <a:rPr lang="ru-RU" dirty="0" err="1" smtClean="0"/>
              <a:t>тим</a:t>
            </a:r>
            <a:r>
              <a:rPr lang="ru-RU" dirty="0" smtClean="0"/>
              <a:t> </a:t>
            </a:r>
            <a:r>
              <a:rPr lang="ru-RU" dirty="0" err="1" smtClean="0"/>
              <a:t>вищий</a:t>
            </a:r>
            <a:r>
              <a:rPr lang="ru-RU" dirty="0" smtClean="0"/>
              <a:t>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добробуту</a:t>
            </a:r>
            <a:r>
              <a:rPr lang="ru-RU" dirty="0" smtClean="0"/>
              <a:t> вона </a:t>
            </a:r>
            <a:r>
              <a:rPr lang="ru-RU" dirty="0" err="1" smtClean="0"/>
              <a:t>забезпечує</a:t>
            </a:r>
            <a:r>
              <a:rPr lang="ru-RU" dirty="0" smtClean="0"/>
              <a:t> </a:t>
            </a:r>
            <a:r>
              <a:rPr lang="ru-RU" dirty="0" err="1" smtClean="0"/>
              <a:t>споживачеві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кожна</a:t>
            </a:r>
            <a:r>
              <a:rPr lang="ru-RU" dirty="0" smtClean="0"/>
              <a:t> точка </a:t>
            </a:r>
            <a:r>
              <a:rPr lang="ru-RU" dirty="0" err="1" smtClean="0"/>
              <a:t>кривої</a:t>
            </a:r>
            <a:r>
              <a:rPr lang="ru-RU" dirty="0" smtClean="0"/>
              <a:t> </a:t>
            </a:r>
            <a:r>
              <a:rPr lang="ru-RU" dirty="0" err="1" smtClean="0"/>
              <a:t>попиту</a:t>
            </a:r>
            <a:r>
              <a:rPr lang="ru-RU" dirty="0" smtClean="0"/>
              <a:t> є точкою оптимуму </a:t>
            </a:r>
            <a:r>
              <a:rPr lang="ru-RU" dirty="0" err="1" smtClean="0"/>
              <a:t>споживача</a:t>
            </a:r>
            <a:r>
              <a:rPr lang="ru-RU" dirty="0" smtClean="0"/>
              <a:t> на </a:t>
            </a:r>
            <a:r>
              <a:rPr lang="ru-RU" dirty="0" err="1" smtClean="0"/>
              <a:t>певному</a:t>
            </a:r>
            <a:r>
              <a:rPr lang="ru-RU" dirty="0" smtClean="0"/>
              <a:t> </a:t>
            </a:r>
            <a:r>
              <a:rPr lang="ru-RU" dirty="0" err="1" smtClean="0"/>
              <a:t>рівні</a:t>
            </a:r>
            <a:r>
              <a:rPr lang="ru-RU" dirty="0" smtClean="0"/>
              <a:t> </a:t>
            </a:r>
            <a:r>
              <a:rPr lang="ru-RU" dirty="0" err="1" smtClean="0"/>
              <a:t>корисності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 </a:t>
            </a:r>
            <a:r>
              <a:rPr lang="ru-RU" dirty="0" err="1" smtClean="0"/>
              <a:t>міру</a:t>
            </a:r>
            <a:r>
              <a:rPr lang="ru-RU" dirty="0" smtClean="0"/>
              <a:t> </a:t>
            </a:r>
            <a:r>
              <a:rPr lang="ru-RU" dirty="0" err="1" smtClean="0"/>
              <a:t>зниження</a:t>
            </a:r>
            <a:r>
              <a:rPr lang="ru-RU" dirty="0" smtClean="0"/>
              <a:t> </a:t>
            </a:r>
            <a:r>
              <a:rPr lang="ru-RU" dirty="0" err="1" smtClean="0"/>
              <a:t>ціни</a:t>
            </a:r>
            <a:r>
              <a:rPr lang="ru-RU" dirty="0" smtClean="0"/>
              <a:t> товару </a:t>
            </a:r>
            <a:r>
              <a:rPr lang="ru-RU" dirty="0" err="1" smtClean="0"/>
              <a:t>гранична</a:t>
            </a:r>
            <a:r>
              <a:rPr lang="ru-RU" dirty="0" smtClean="0"/>
              <a:t> норма </a:t>
            </a:r>
            <a:r>
              <a:rPr lang="ru-RU" dirty="0" err="1" smtClean="0"/>
              <a:t>заміни</a:t>
            </a:r>
            <a:r>
              <a:rPr lang="ru-RU" dirty="0" smtClean="0"/>
              <a:t> благ </a:t>
            </a:r>
            <a:r>
              <a:rPr lang="ru-RU" dirty="0" err="1" smtClean="0"/>
              <a:t>зменшується</a:t>
            </a:r>
            <a:r>
              <a:rPr lang="ru-RU" dirty="0" smtClean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 </a:t>
            </a:r>
            <a:r>
              <a:rPr lang="ru-RU" dirty="0" err="1" smtClean="0"/>
              <a:t>справджується</a:t>
            </a:r>
            <a:r>
              <a:rPr lang="ru-RU" dirty="0" smtClean="0"/>
              <a:t> закон </a:t>
            </a:r>
            <a:r>
              <a:rPr lang="ru-RU" dirty="0" err="1" smtClean="0"/>
              <a:t>спадної</a:t>
            </a:r>
            <a:r>
              <a:rPr lang="ru-RU" dirty="0" smtClean="0"/>
              <a:t> </a:t>
            </a:r>
            <a:r>
              <a:rPr lang="ru-RU" dirty="0" err="1" smtClean="0"/>
              <a:t>граничної</a:t>
            </a:r>
            <a:r>
              <a:rPr lang="ru-RU" dirty="0" smtClean="0"/>
              <a:t> </a:t>
            </a:r>
            <a:r>
              <a:rPr lang="ru-RU" dirty="0" err="1" smtClean="0"/>
              <a:t>корисності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Властивості кривої попиту: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5776" y="3501008"/>
            <a:ext cx="3756841" cy="26231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Крива ринкового попиту</a:t>
            </a:r>
            <a:endParaRPr lang="ru-RU" dirty="0"/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357158" y="1428736"/>
            <a:ext cx="85725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умови відомих кривих індивідуального попиту можна побудувати </a:t>
            </a:r>
            <a:r>
              <a:rPr kumimoji="0" lang="uk-UA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криву ринкового (загального) попиту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Збільшення/зменшення доходів споживача;</a:t>
            </a:r>
            <a:endParaRPr lang="ru-RU" smtClean="0"/>
          </a:p>
          <a:p>
            <a:pPr lvl="0"/>
            <a:r>
              <a:rPr lang="uk-UA" smtClean="0"/>
              <a:t>Зміна цін товарів-субститутів в товарів доповнення;</a:t>
            </a:r>
            <a:endParaRPr lang="ru-RU" smtClean="0"/>
          </a:p>
          <a:p>
            <a:pPr lvl="0"/>
            <a:r>
              <a:rPr lang="uk-UA" smtClean="0"/>
              <a:t>Зростання або зменшення кількості покупців на ринку;</a:t>
            </a:r>
            <a:endParaRPr lang="ru-RU" smtClean="0"/>
          </a:p>
          <a:p>
            <a:pPr lvl="0"/>
            <a:r>
              <a:rPr lang="uk-UA" smtClean="0"/>
              <a:t>Цінові та дефіцитні очікування;</a:t>
            </a:r>
            <a:endParaRPr lang="ru-RU" smtClean="0"/>
          </a:p>
          <a:p>
            <a:pPr lvl="0"/>
            <a:r>
              <a:rPr lang="uk-UA" smtClean="0"/>
              <a:t>Зміна смаків і переваг споживача;</a:t>
            </a:r>
            <a:endParaRPr lang="ru-RU" smtClean="0"/>
          </a:p>
          <a:p>
            <a:pPr lvl="0"/>
            <a:r>
              <a:rPr lang="uk-UA" smtClean="0"/>
              <a:t>Психологічні аспекти.</a:t>
            </a:r>
            <a:endParaRPr lang="ru-RU" smtClean="0"/>
          </a:p>
          <a:p>
            <a:endParaRPr lang="ru-RU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Фактори, що впливають на ринковий попит: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Ефекти доходу та заміщення</a:t>
            </a:r>
            <a:endParaRPr lang="ru-RU" dirty="0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кардиналістський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кількісний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ординалістський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порядковий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Підходи до аналізу поведінки споживача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933319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9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>Ефект доходу</a:t>
            </a:r>
            <a:r>
              <a:rPr lang="uk-UA" dirty="0" smtClean="0"/>
              <a:t> – це ефект, що виникає за рахунок зміни реального доходу.</a:t>
            </a:r>
            <a:endParaRPr lang="ru-RU" dirty="0" smtClean="0"/>
          </a:p>
          <a:p>
            <a:r>
              <a:rPr lang="uk-UA" b="1" dirty="0" smtClean="0"/>
              <a:t>Ефект заміщення </a:t>
            </a:r>
            <a:r>
              <a:rPr lang="uk-UA" dirty="0" smtClean="0"/>
              <a:t>– це ефект лише за рахунок зміни відносної ціни компенсуючи зміну реального доходу.</a:t>
            </a:r>
            <a:r>
              <a:rPr lang="en-US" dirty="0" smtClean="0"/>
              <a:t>	</a:t>
            </a:r>
            <a:endParaRPr lang="ru-RU" dirty="0" smtClean="0"/>
          </a:p>
        </p:txBody>
      </p:sp>
      <p:sp>
        <p:nvSpPr>
          <p:cNvPr id="33794" name="Rectangle 8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Ефекти доходу та заміщення</a:t>
            </a:r>
            <a:r>
              <a:rPr lang="en-US" dirty="0" smtClean="0"/>
              <a:t> </a:t>
            </a:r>
            <a:r>
              <a:rPr lang="uk-UA" dirty="0" smtClean="0"/>
              <a:t>- 1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0578523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за </a:t>
            </a:r>
            <a:r>
              <a:rPr lang="uk-UA" dirty="0" err="1"/>
              <a:t>Хіксом</a:t>
            </a:r>
            <a:r>
              <a:rPr lang="uk-UA" dirty="0"/>
              <a:t>: різні рівні грошового доходу, що забезпечують той самий рівень задоволення (що дозволяє досягти однієї і тієї ж кривої байдужості) представляють однаковий рівень реального доходу.</a:t>
            </a:r>
            <a:endParaRPr lang="ru-RU" dirty="0"/>
          </a:p>
          <a:p>
            <a:r>
              <a:rPr lang="uk-UA" dirty="0"/>
              <a:t>за </a:t>
            </a:r>
            <a:r>
              <a:rPr lang="uk-UA" dirty="0" err="1"/>
              <a:t>Слуцьким</a:t>
            </a:r>
            <a:r>
              <a:rPr lang="uk-UA" dirty="0"/>
              <a:t>: лише той рівень грошового доходу, що достатній для придбання того самого набору забезпечує незмінний рівень реального доходу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Підходи </a:t>
            </a:r>
            <a:r>
              <a:rPr lang="uk-UA" dirty="0"/>
              <a:t>до визначення реального </a:t>
            </a:r>
            <a:r>
              <a:rPr lang="uk-UA" dirty="0" smtClean="0"/>
              <a:t>доходу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2142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uk-UA" dirty="0" smtClean="0"/>
              <a:t>Наслідки зміни ціни товару:</a:t>
            </a:r>
          </a:p>
          <a:p>
            <a:r>
              <a:rPr lang="ru-RU" dirty="0" smtClean="0"/>
              <a:t>товар </a:t>
            </a:r>
            <a:r>
              <a:rPr lang="ru-RU" dirty="0" err="1" smtClean="0"/>
              <a:t>стає</a:t>
            </a:r>
            <a:r>
              <a:rPr lang="ru-RU" dirty="0" smtClean="0"/>
              <a:t> </a:t>
            </a:r>
            <a:r>
              <a:rPr lang="ru-RU" dirty="0" err="1" smtClean="0"/>
              <a:t>дешевшим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дорожчим</a:t>
            </a:r>
            <a:r>
              <a:rPr lang="ru-RU" dirty="0" smtClean="0"/>
              <a:t> </a:t>
            </a:r>
            <a:r>
              <a:rPr lang="ru-RU" dirty="0" err="1" smtClean="0"/>
              <a:t>відносно</a:t>
            </a:r>
            <a:r>
              <a:rPr lang="ru-RU" dirty="0" smtClean="0"/>
              <a:t>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стимулює</a:t>
            </a:r>
            <a:r>
              <a:rPr lang="ru-RU" dirty="0" smtClean="0"/>
              <a:t> </a:t>
            </a:r>
            <a:r>
              <a:rPr lang="ru-RU" dirty="0" err="1" smtClean="0"/>
              <a:t>зміну</a:t>
            </a:r>
            <a:r>
              <a:rPr lang="ru-RU" dirty="0" smtClean="0"/>
              <a:t> </a:t>
            </a:r>
            <a:r>
              <a:rPr lang="ru-RU" dirty="0" err="1" smtClean="0"/>
              <a:t>структури</a:t>
            </a:r>
            <a:r>
              <a:rPr lang="ru-RU" dirty="0" smtClean="0"/>
              <a:t> </a:t>
            </a:r>
            <a:r>
              <a:rPr lang="ru-RU" dirty="0" err="1" smtClean="0"/>
              <a:t>споживання</a:t>
            </a:r>
            <a:r>
              <a:rPr lang="ru-RU" dirty="0" smtClean="0"/>
              <a:t>: </a:t>
            </a:r>
            <a:r>
              <a:rPr lang="ru-RU" dirty="0" err="1" smtClean="0"/>
              <a:t>дорожчі</a:t>
            </a:r>
            <a:r>
              <a:rPr lang="ru-RU" dirty="0" smtClean="0"/>
              <a:t> блага </a:t>
            </a:r>
            <a:r>
              <a:rPr lang="ru-RU" dirty="0" err="1" smtClean="0"/>
              <a:t>замінюються</a:t>
            </a:r>
            <a:r>
              <a:rPr lang="ru-RU" dirty="0" smtClean="0"/>
              <a:t> </a:t>
            </a:r>
            <a:r>
              <a:rPr lang="ru-RU" dirty="0" err="1" smtClean="0"/>
              <a:t>дешевшими</a:t>
            </a:r>
            <a:r>
              <a:rPr lang="ru-RU" dirty="0" smtClean="0"/>
              <a:t> (</a:t>
            </a:r>
            <a:r>
              <a:rPr lang="ru-RU" dirty="0" err="1" smtClean="0"/>
              <a:t>ефект</a:t>
            </a:r>
            <a:r>
              <a:rPr lang="ru-RU" dirty="0" smtClean="0"/>
              <a:t> </a:t>
            </a:r>
            <a:r>
              <a:rPr lang="ru-RU" dirty="0" err="1" smtClean="0"/>
              <a:t>заміщення</a:t>
            </a:r>
            <a:r>
              <a:rPr lang="ru-RU" dirty="0" smtClean="0"/>
              <a:t>). </a:t>
            </a:r>
          </a:p>
          <a:p>
            <a:r>
              <a:rPr lang="ru-RU" dirty="0" err="1" smtClean="0"/>
              <a:t>одночасно</a:t>
            </a:r>
            <a:r>
              <a:rPr lang="ru-RU" dirty="0" smtClean="0"/>
              <a:t> </a:t>
            </a:r>
            <a:r>
              <a:rPr lang="ru-RU" dirty="0" err="1" smtClean="0"/>
              <a:t>відбувається</a:t>
            </a:r>
            <a:r>
              <a:rPr lang="ru-RU" dirty="0" smtClean="0"/>
              <a:t> </a:t>
            </a:r>
            <a:r>
              <a:rPr lang="ru-RU" dirty="0" err="1" smtClean="0"/>
              <a:t>зміна</a:t>
            </a:r>
            <a:r>
              <a:rPr lang="ru-RU" dirty="0" smtClean="0"/>
              <a:t> реального доходу </a:t>
            </a:r>
            <a:r>
              <a:rPr lang="ru-RU" dirty="0" err="1" smtClean="0"/>
              <a:t>споживача</a:t>
            </a:r>
            <a:r>
              <a:rPr lang="ru-RU" dirty="0" smtClean="0"/>
              <a:t> за </a:t>
            </a:r>
            <a:r>
              <a:rPr lang="ru-RU" dirty="0" err="1" smtClean="0"/>
              <a:t>незмінного</a:t>
            </a:r>
            <a:r>
              <a:rPr lang="ru-RU" dirty="0" smtClean="0"/>
              <a:t> </a:t>
            </a:r>
            <a:r>
              <a:rPr lang="ru-RU" dirty="0" err="1" smtClean="0"/>
              <a:t>номінального</a:t>
            </a:r>
            <a:r>
              <a:rPr lang="ru-RU" dirty="0" smtClean="0"/>
              <a:t>: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ціна</a:t>
            </a:r>
            <a:r>
              <a:rPr lang="ru-RU" dirty="0" smtClean="0"/>
              <a:t> одного з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знижується</a:t>
            </a:r>
            <a:r>
              <a:rPr lang="ru-RU" dirty="0" smtClean="0"/>
              <a:t>, то </a:t>
            </a:r>
            <a:r>
              <a:rPr lang="ru-RU" dirty="0" err="1" smtClean="0"/>
              <a:t>вивільняється</a:t>
            </a:r>
            <a:r>
              <a:rPr lang="ru-RU" dirty="0" smtClean="0"/>
              <a:t> </a:t>
            </a:r>
            <a:r>
              <a:rPr lang="ru-RU" dirty="0" err="1" smtClean="0"/>
              <a:t>частина</a:t>
            </a:r>
            <a:r>
              <a:rPr lang="ru-RU" dirty="0" smtClean="0"/>
              <a:t> доходу, яка </a:t>
            </a:r>
            <a:r>
              <a:rPr lang="ru-RU" dirty="0" err="1" smtClean="0"/>
              <a:t>може</a:t>
            </a:r>
            <a:r>
              <a:rPr lang="ru-RU" dirty="0" smtClean="0"/>
              <a:t> бути </a:t>
            </a:r>
            <a:r>
              <a:rPr lang="ru-RU" dirty="0" err="1" smtClean="0"/>
              <a:t>використана</a:t>
            </a:r>
            <a:r>
              <a:rPr lang="ru-RU" dirty="0" smtClean="0"/>
              <a:t> для </a:t>
            </a:r>
            <a:r>
              <a:rPr lang="ru-RU" dirty="0" err="1" smtClean="0"/>
              <a:t>купівлі</a:t>
            </a:r>
            <a:r>
              <a:rPr lang="ru-RU" dirty="0" smtClean="0"/>
              <a:t> </a:t>
            </a:r>
            <a:r>
              <a:rPr lang="ru-RU" dirty="0" err="1" smtClean="0"/>
              <a:t>додаткових</a:t>
            </a:r>
            <a:r>
              <a:rPr lang="ru-RU" dirty="0" smtClean="0"/>
              <a:t> </a:t>
            </a:r>
            <a:r>
              <a:rPr lang="ru-RU" dirty="0" err="1" smtClean="0"/>
              <a:t>одиниць</a:t>
            </a:r>
            <a:r>
              <a:rPr lang="ru-RU" dirty="0" smtClean="0"/>
              <a:t> </a:t>
            </a:r>
            <a:r>
              <a:rPr lang="ru-RU" dirty="0" err="1" smtClean="0"/>
              <a:t>даного</a:t>
            </a:r>
            <a:r>
              <a:rPr lang="ru-RU" dirty="0" smtClean="0"/>
              <a:t> блага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додаткових</a:t>
            </a:r>
            <a:r>
              <a:rPr lang="ru-RU" dirty="0" smtClean="0"/>
              <a:t> </a:t>
            </a:r>
            <a:r>
              <a:rPr lang="ru-RU" dirty="0" err="1" smtClean="0"/>
              <a:t>одиниць</a:t>
            </a:r>
            <a:r>
              <a:rPr lang="ru-RU" dirty="0" smtClean="0"/>
              <a:t> </a:t>
            </a:r>
            <a:r>
              <a:rPr lang="ru-RU" dirty="0" err="1" smtClean="0"/>
              <a:t>інших</a:t>
            </a:r>
            <a:r>
              <a:rPr lang="ru-RU" dirty="0" smtClean="0"/>
              <a:t> благ (</a:t>
            </a:r>
            <a:r>
              <a:rPr lang="ru-RU" dirty="0" err="1" smtClean="0"/>
              <a:t>ефект</a:t>
            </a:r>
            <a:r>
              <a:rPr lang="ru-RU" dirty="0" smtClean="0"/>
              <a:t> доходу).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Сутність ефектів доходу та заміщення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062606"/>
              </p:ext>
            </p:extLst>
          </p:nvPr>
        </p:nvGraphicFramePr>
        <p:xfrm>
          <a:off x="251520" y="1556792"/>
          <a:ext cx="8715376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299"/>
                <a:gridCol w="2286016"/>
                <a:gridCol w="1785950"/>
                <a:gridCol w="21431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cap="none" spc="0" dirty="0" smtClean="0">
                          <a:ln w="12700">
                            <a:noFill/>
                            <a:prstDash val="solid"/>
                          </a:ln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Товар</a:t>
                      </a:r>
                      <a:endParaRPr lang="ru-RU" sz="2400" b="1" cap="none" spc="0" dirty="0">
                        <a:ln w="12700">
                          <a:noFill/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cap="none" spc="0" dirty="0" smtClean="0">
                          <a:ln w="12700">
                            <a:noFill/>
                            <a:prstDash val="solid"/>
                          </a:ln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Ефект заміщення</a:t>
                      </a:r>
                      <a:endParaRPr lang="ru-RU" sz="2400" b="1" cap="none" spc="0" dirty="0">
                        <a:ln w="12700">
                          <a:noFill/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cap="none" spc="0" dirty="0" smtClean="0">
                          <a:ln w="12700">
                            <a:noFill/>
                            <a:prstDash val="solid"/>
                          </a:ln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Ефект доходу</a:t>
                      </a:r>
                      <a:endParaRPr lang="ru-RU" sz="2400" b="1" cap="none" spc="0" dirty="0">
                        <a:ln w="12700">
                          <a:noFill/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cap="none" spc="0" dirty="0" smtClean="0">
                          <a:ln w="12700">
                            <a:noFill/>
                            <a:prstDash val="solid"/>
                          </a:ln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Загальний ефект</a:t>
                      </a:r>
                      <a:endParaRPr lang="ru-RU" sz="2400" b="1" cap="none" spc="0" dirty="0">
                        <a:ln w="12700">
                          <a:noFill/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Нормальний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&lt;0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&lt;0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&lt;0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Низької якості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&lt;0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&gt;0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&lt;0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Товари</a:t>
                      </a:r>
                      <a:r>
                        <a:rPr lang="uk-UA" sz="2400" baseline="0" dirty="0" smtClean="0"/>
                        <a:t> </a:t>
                      </a:r>
                      <a:r>
                        <a:rPr lang="uk-UA" sz="2400" dirty="0" err="1" smtClean="0"/>
                        <a:t>Гіфена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&lt;0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&gt;0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&gt;0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Напрямок дії ефектів доходу та заміщення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ефект</a:t>
            </a:r>
            <a:r>
              <a:rPr lang="ru-RU" dirty="0" smtClean="0"/>
              <a:t> </a:t>
            </a:r>
            <a:r>
              <a:rPr lang="ru-RU" dirty="0" err="1" smtClean="0"/>
              <a:t>заміщення</a:t>
            </a:r>
            <a:r>
              <a:rPr lang="ru-RU" dirty="0" smtClean="0"/>
              <a:t> </a:t>
            </a:r>
            <a:r>
              <a:rPr lang="ru-RU" dirty="0" err="1" smtClean="0"/>
              <a:t>сильніший</a:t>
            </a:r>
            <a:r>
              <a:rPr lang="ru-RU" dirty="0" smtClean="0"/>
              <a:t> за </a:t>
            </a:r>
            <a:r>
              <a:rPr lang="ru-RU" dirty="0" err="1" smtClean="0"/>
              <a:t>ефект</a:t>
            </a:r>
            <a:r>
              <a:rPr lang="ru-RU" dirty="0" smtClean="0"/>
              <a:t> доходу, то </a:t>
            </a:r>
            <a:r>
              <a:rPr lang="ru-RU" dirty="0" err="1" smtClean="0"/>
              <a:t>товари</a:t>
            </a:r>
            <a:r>
              <a:rPr lang="ru-RU" dirty="0" smtClean="0"/>
              <a:t> є </a:t>
            </a:r>
            <a:r>
              <a:rPr lang="ru-RU" dirty="0" err="1" smtClean="0"/>
              <a:t>замінниками</a:t>
            </a:r>
            <a:r>
              <a:rPr lang="ru-RU" dirty="0" smtClean="0"/>
              <a:t>.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ефект</a:t>
            </a:r>
            <a:r>
              <a:rPr lang="ru-RU" dirty="0" smtClean="0"/>
              <a:t> </a:t>
            </a:r>
            <a:r>
              <a:rPr lang="ru-RU" dirty="0" err="1" smtClean="0"/>
              <a:t>заміщення</a:t>
            </a:r>
            <a:r>
              <a:rPr lang="ru-RU" dirty="0" smtClean="0"/>
              <a:t> </a:t>
            </a:r>
            <a:r>
              <a:rPr lang="ru-RU" dirty="0" err="1" smtClean="0"/>
              <a:t>дорівнює</a:t>
            </a:r>
            <a:r>
              <a:rPr lang="ru-RU" dirty="0" smtClean="0"/>
              <a:t> </a:t>
            </a:r>
            <a:r>
              <a:rPr lang="ru-RU" dirty="0" err="1" smtClean="0"/>
              <a:t>ефекту</a:t>
            </a:r>
            <a:r>
              <a:rPr lang="ru-RU" dirty="0" smtClean="0"/>
              <a:t> доходу, то </a:t>
            </a:r>
            <a:r>
              <a:rPr lang="ru-RU" dirty="0" err="1" smtClean="0"/>
              <a:t>між</a:t>
            </a:r>
            <a:r>
              <a:rPr lang="ru-RU" dirty="0" smtClean="0"/>
              <a:t>  ними та  </a:t>
            </a:r>
            <a:r>
              <a:rPr lang="ru-RU" dirty="0" err="1" smtClean="0"/>
              <a:t>немає</a:t>
            </a:r>
            <a:r>
              <a:rPr lang="ru-RU" dirty="0" smtClean="0"/>
              <a:t> </a:t>
            </a:r>
            <a:r>
              <a:rPr lang="ru-RU" dirty="0" err="1" smtClean="0"/>
              <a:t>жодного</a:t>
            </a:r>
            <a:r>
              <a:rPr lang="ru-RU" dirty="0" smtClean="0"/>
              <a:t> </a:t>
            </a:r>
            <a:r>
              <a:rPr lang="ru-RU" dirty="0" err="1" smtClean="0"/>
              <a:t>зв’язку</a:t>
            </a:r>
            <a:r>
              <a:rPr lang="ru-RU" dirty="0" smtClean="0"/>
              <a:t>. Коли </a:t>
            </a:r>
            <a:r>
              <a:rPr lang="ru-RU" dirty="0" err="1" smtClean="0"/>
              <a:t>ефект</a:t>
            </a:r>
            <a:r>
              <a:rPr lang="ru-RU" dirty="0" smtClean="0"/>
              <a:t> </a:t>
            </a:r>
            <a:r>
              <a:rPr lang="ru-RU" dirty="0" err="1" smtClean="0"/>
              <a:t>заміщення</a:t>
            </a:r>
            <a:r>
              <a:rPr lang="ru-RU" dirty="0" smtClean="0"/>
              <a:t> </a:t>
            </a:r>
            <a:r>
              <a:rPr lang="ru-RU" dirty="0" err="1" smtClean="0"/>
              <a:t>слабший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ефекту</a:t>
            </a:r>
            <a:r>
              <a:rPr lang="ru-RU" dirty="0" smtClean="0"/>
              <a:t> доходу, то </a:t>
            </a:r>
            <a:r>
              <a:rPr lang="ru-RU" dirty="0" err="1" smtClean="0"/>
              <a:t>товари</a:t>
            </a:r>
            <a:r>
              <a:rPr lang="ru-RU" dirty="0" smtClean="0"/>
              <a:t> є товарами-</a:t>
            </a:r>
            <a:r>
              <a:rPr lang="ru-RU" dirty="0" err="1" smtClean="0"/>
              <a:t>доповненнями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 </a:t>
            </a:r>
            <a:r>
              <a:rPr lang="ru-RU" dirty="0" err="1" smtClean="0"/>
              <a:t>випадку</a:t>
            </a:r>
            <a:r>
              <a:rPr lang="ru-RU" dirty="0" smtClean="0"/>
              <a:t> з товаром </a:t>
            </a:r>
            <a:r>
              <a:rPr lang="ru-RU" dirty="0" err="1" smtClean="0"/>
              <a:t>Гіфена</a:t>
            </a:r>
            <a:r>
              <a:rPr lang="ru-RU" dirty="0" smtClean="0"/>
              <a:t> закон </a:t>
            </a:r>
            <a:r>
              <a:rPr lang="ru-RU" dirty="0" err="1" smtClean="0"/>
              <a:t>попиту</a:t>
            </a:r>
            <a:r>
              <a:rPr lang="ru-RU" dirty="0" smtClean="0"/>
              <a:t> </a:t>
            </a:r>
            <a:r>
              <a:rPr lang="ru-RU" dirty="0" err="1" smtClean="0"/>
              <a:t>порушується</a:t>
            </a:r>
            <a:r>
              <a:rPr lang="ru-RU" dirty="0" smtClean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 </a:t>
            </a:r>
            <a:r>
              <a:rPr lang="ru-RU" dirty="0" err="1" smtClean="0"/>
              <a:t>обсяг</a:t>
            </a:r>
            <a:r>
              <a:rPr lang="ru-RU" dirty="0" smtClean="0"/>
              <a:t> </a:t>
            </a:r>
            <a:r>
              <a:rPr lang="ru-RU" dirty="0" err="1" smtClean="0"/>
              <a:t>попиту</a:t>
            </a:r>
            <a:r>
              <a:rPr lang="ru-RU" dirty="0" smtClean="0"/>
              <a:t> </a:t>
            </a:r>
            <a:r>
              <a:rPr lang="ru-RU" dirty="0" err="1" smtClean="0"/>
              <a:t>змінюється</a:t>
            </a:r>
            <a:r>
              <a:rPr lang="ru-RU" dirty="0" smtClean="0"/>
              <a:t> в тому </a:t>
            </a:r>
            <a:r>
              <a:rPr lang="ru-RU" dirty="0" err="1" smtClean="0"/>
              <a:t>напрямі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і </a:t>
            </a:r>
            <a:r>
              <a:rPr lang="ru-RU" dirty="0" err="1" smtClean="0"/>
              <a:t>ціна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Класифікаця</a:t>
            </a:r>
            <a:r>
              <a:rPr lang="uk-UA" dirty="0" smtClean="0"/>
              <a:t> товарів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Нехай ціна товару </a:t>
            </a:r>
            <a:r>
              <a:rPr lang="uk-UA" i="1" dirty="0" smtClean="0"/>
              <a:t>х</a:t>
            </a:r>
            <a:r>
              <a:rPr lang="uk-UA" dirty="0" smtClean="0"/>
              <a:t> знижується: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Ефект доходу та ефект заміщення за Хіксом</a:t>
            </a:r>
            <a:endParaRPr lang="ru-RU" dirty="0"/>
          </a:p>
        </p:txBody>
      </p:sp>
      <p:pic>
        <p:nvPicPr>
          <p:cNvPr id="6758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2428868"/>
            <a:ext cx="394532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643438" y="3143248"/>
          <a:ext cx="4153326" cy="185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9" name="Формула" r:id="rId4" imgW="2044440" imgH="914400" progId="Equation.3">
                  <p:embed/>
                </p:oleObj>
              </mc:Choice>
              <mc:Fallback>
                <p:oleObj name="Формула" r:id="rId4" imgW="2044440" imgH="914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3143248"/>
                        <a:ext cx="4153326" cy="1857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знаходимо точку </a:t>
            </a:r>
            <a:br>
              <a:rPr lang="uk-UA" dirty="0" smtClean="0"/>
            </a:br>
            <a:r>
              <a:rPr lang="uk-UA" dirty="0" smtClean="0"/>
              <a:t>Е1(х1,у1):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розраховуємо точку </a:t>
            </a:r>
            <a:br>
              <a:rPr lang="uk-UA" dirty="0" smtClean="0"/>
            </a:br>
            <a:r>
              <a:rPr lang="uk-UA" dirty="0" smtClean="0"/>
              <a:t>Е2(х2,у2):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Алгоритм пошуку точок Е1, Е2, Е3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4932040" y="1484784"/>
            <a:ext cx="4038600" cy="4525962"/>
          </a:xfrm>
        </p:spPr>
        <p:txBody>
          <a:bodyPr>
            <a:normAutofit/>
          </a:bodyPr>
          <a:lstStyle/>
          <a:p>
            <a:pPr lvl="0"/>
            <a:r>
              <a:rPr lang="uk-UA" dirty="0" smtClean="0"/>
              <a:t>знаходимо точку Е3(х3,у3) :</a:t>
            </a:r>
          </a:p>
          <a:p>
            <a:pPr lvl="0"/>
            <a:endParaRPr lang="uk-UA" dirty="0" smtClean="0"/>
          </a:p>
          <a:p>
            <a:pPr lvl="0"/>
            <a:endParaRPr lang="uk-UA" dirty="0" smtClean="0"/>
          </a:p>
          <a:p>
            <a:pPr lvl="0"/>
            <a:endParaRPr lang="uk-UA" dirty="0" smtClean="0"/>
          </a:p>
          <a:p>
            <a:pPr lvl="0"/>
            <a:endParaRPr lang="uk-UA" dirty="0" smtClean="0"/>
          </a:p>
          <a:p>
            <a:pPr marL="109728" lvl="0" indent="0">
              <a:buNone/>
            </a:pPr>
            <a:r>
              <a:rPr lang="uk-UA" dirty="0" smtClean="0"/>
              <a:t>де                          - рівень задоволення в точці Е1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5897905"/>
              </p:ext>
            </p:extLst>
          </p:nvPr>
        </p:nvGraphicFramePr>
        <p:xfrm>
          <a:off x="1907704" y="2420888"/>
          <a:ext cx="2017506" cy="1500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02" name="Формула" r:id="rId3" imgW="990360" imgH="736560" progId="Equation.3">
                  <p:embed/>
                </p:oleObj>
              </mc:Choice>
              <mc:Fallback>
                <p:oleObj name="Формула" r:id="rId3" imgW="990360" imgH="7365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2420888"/>
                        <a:ext cx="2017506" cy="15001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2528190"/>
              </p:ext>
            </p:extLst>
          </p:nvPr>
        </p:nvGraphicFramePr>
        <p:xfrm>
          <a:off x="1907704" y="4941168"/>
          <a:ext cx="2143140" cy="1573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03" name="Формула" r:id="rId5" imgW="1002960" imgH="736560" progId="Equation.3">
                  <p:embed/>
                </p:oleObj>
              </mc:Choice>
              <mc:Fallback>
                <p:oleObj name="Формула" r:id="rId5" imgW="1002960" imgH="7365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4941168"/>
                        <a:ext cx="2143140" cy="15734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808562"/>
              </p:ext>
            </p:extLst>
          </p:nvPr>
        </p:nvGraphicFramePr>
        <p:xfrm>
          <a:off x="5508104" y="2276872"/>
          <a:ext cx="3005322" cy="142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04" name="Формула" r:id="rId7" imgW="1549080" imgH="736560" progId="Equation.3">
                  <p:embed/>
                </p:oleObj>
              </mc:Choice>
              <mc:Fallback>
                <p:oleObj name="Формула" r:id="rId7" imgW="1549080" imgH="7365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2276872"/>
                        <a:ext cx="3005322" cy="14287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0372505"/>
              </p:ext>
            </p:extLst>
          </p:nvPr>
        </p:nvGraphicFramePr>
        <p:xfrm>
          <a:off x="5868144" y="4221088"/>
          <a:ext cx="2428892" cy="477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05" name="Формула" r:id="rId9" imgW="1269720" imgH="228600" progId="Equation.3">
                  <p:embed/>
                </p:oleObj>
              </mc:Choice>
              <mc:Fallback>
                <p:oleObj name="Формула" r:id="rId9" imgW="126972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4221088"/>
                        <a:ext cx="2428892" cy="4773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9552" y="1988840"/>
            <a:ext cx="4057494" cy="3456384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Ефект доходу та ефект заміщення за Слуцьким</a:t>
            </a:r>
            <a:endParaRPr lang="ru-RU" dirty="0"/>
          </a:p>
        </p:txBody>
      </p:sp>
      <p:graphicFrame>
        <p:nvGraphicFramePr>
          <p:cNvPr id="69634" name="Object 2"/>
          <p:cNvGraphicFramePr>
            <a:graphicFrameLocks noChangeAspect="1"/>
          </p:cNvGraphicFramePr>
          <p:nvPr/>
        </p:nvGraphicFramePr>
        <p:xfrm>
          <a:off x="4500562" y="2500306"/>
          <a:ext cx="4152900" cy="185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57" name="Формула" r:id="rId4" imgW="2044440" imgH="914400" progId="Equation.3">
                  <p:embed/>
                </p:oleObj>
              </mc:Choice>
              <mc:Fallback>
                <p:oleObj name="Формула" r:id="rId4" imgW="2044440" imgH="914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2" y="2500306"/>
                        <a:ext cx="4152900" cy="185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знаходимо точку </a:t>
            </a:r>
            <a:br>
              <a:rPr lang="uk-UA" dirty="0" smtClean="0"/>
            </a:br>
            <a:r>
              <a:rPr lang="uk-UA" dirty="0" smtClean="0"/>
              <a:t>Е1(х1,у1) :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розраховуємо точку </a:t>
            </a:r>
            <a:br>
              <a:rPr lang="uk-UA" dirty="0" smtClean="0"/>
            </a:br>
            <a:r>
              <a:rPr lang="uk-UA" dirty="0" smtClean="0"/>
              <a:t>Е2(х2,у2):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Алгоритм пошуку точок Е1, Е2, Е3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4716016" y="1484784"/>
            <a:ext cx="4038600" cy="4525962"/>
          </a:xfrm>
        </p:spPr>
        <p:txBody>
          <a:bodyPr/>
          <a:lstStyle/>
          <a:p>
            <a:pPr lvl="0"/>
            <a:r>
              <a:rPr lang="uk-UA" dirty="0" smtClean="0"/>
              <a:t>знаходимо точку Е3(х3,у3):</a:t>
            </a:r>
          </a:p>
          <a:p>
            <a:pPr lvl="0"/>
            <a:endParaRPr lang="uk-UA" dirty="0" smtClean="0"/>
          </a:p>
          <a:p>
            <a:pPr lvl="0"/>
            <a:endParaRPr lang="uk-UA" dirty="0" smtClean="0"/>
          </a:p>
          <a:p>
            <a:pPr lvl="0"/>
            <a:endParaRPr lang="uk-UA" dirty="0" smtClean="0"/>
          </a:p>
          <a:p>
            <a:pPr lvl="0"/>
            <a:endParaRPr lang="uk-UA" dirty="0" smtClean="0"/>
          </a:p>
          <a:p>
            <a:pPr marL="109728" lvl="0" indent="0">
              <a:buNone/>
            </a:pPr>
            <a:r>
              <a:rPr lang="uk-UA" dirty="0" smtClean="0"/>
              <a:t>де </a:t>
            </a:r>
          </a:p>
          <a:p>
            <a:endParaRPr lang="ru-RU" dirty="0"/>
          </a:p>
        </p:txBody>
      </p: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372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8942781"/>
              </p:ext>
            </p:extLst>
          </p:nvPr>
        </p:nvGraphicFramePr>
        <p:xfrm>
          <a:off x="1907704" y="2492896"/>
          <a:ext cx="2071702" cy="1533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22" name="Формула" r:id="rId3" imgW="990600" imgH="736600" progId="Equation.3">
                  <p:embed/>
                </p:oleObj>
              </mc:Choice>
              <mc:Fallback>
                <p:oleObj name="Формула" r:id="rId3" imgW="990600" imgH="7366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2492896"/>
                        <a:ext cx="2071702" cy="15338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3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6133465"/>
              </p:ext>
            </p:extLst>
          </p:nvPr>
        </p:nvGraphicFramePr>
        <p:xfrm>
          <a:off x="1907704" y="5013176"/>
          <a:ext cx="2000264" cy="1450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23" name="Формула" r:id="rId5" imgW="1015920" imgH="736560" progId="Equation.3">
                  <p:embed/>
                </p:oleObj>
              </mc:Choice>
              <mc:Fallback>
                <p:oleObj name="Формула" r:id="rId5" imgW="1015920" imgH="7365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5013176"/>
                        <a:ext cx="2000264" cy="14501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32" name="Object 4"/>
          <p:cNvGraphicFramePr>
            <a:graphicFrameLocks noChangeAspect="1"/>
          </p:cNvGraphicFramePr>
          <p:nvPr/>
        </p:nvGraphicFramePr>
        <p:xfrm>
          <a:off x="5500694" y="2357429"/>
          <a:ext cx="2357454" cy="1667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24" name="Формула" r:id="rId7" imgW="1041120" imgH="736560" progId="Equation.3">
                  <p:embed/>
                </p:oleObj>
              </mc:Choice>
              <mc:Fallback>
                <p:oleObj name="Формула" r:id="rId7" imgW="1041120" imgH="7365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94" y="2357429"/>
                        <a:ext cx="2357454" cy="16674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0760259"/>
              </p:ext>
            </p:extLst>
          </p:nvPr>
        </p:nvGraphicFramePr>
        <p:xfrm>
          <a:off x="5724128" y="4221088"/>
          <a:ext cx="2143141" cy="516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25" name="Формула" r:id="rId9" imgW="1054080" imgH="253800" progId="Equation.3">
                  <p:embed/>
                </p:oleObj>
              </mc:Choice>
              <mc:Fallback>
                <p:oleObj name="Формула" r:id="rId9" imgW="1054080" imgH="2538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4221088"/>
                        <a:ext cx="2143141" cy="5164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uk-UA" dirty="0" smtClean="0"/>
              <a:t>Функція корисності споживача виглядає наступним чином:</a:t>
            </a:r>
          </a:p>
          <a:p>
            <a:endParaRPr lang="uk-UA" dirty="0" smtClean="0"/>
          </a:p>
          <a:p>
            <a:endParaRPr lang="uk-UA" dirty="0"/>
          </a:p>
          <a:p>
            <a:pPr marL="109728" indent="0">
              <a:buNone/>
            </a:pPr>
            <a:r>
              <a:rPr lang="uk-UA" dirty="0" smtClean="0"/>
              <a:t>Ціна товару </a:t>
            </a:r>
            <a:r>
              <a:rPr lang="uk-UA" i="1" dirty="0" smtClean="0"/>
              <a:t>х1 </a:t>
            </a:r>
            <a:r>
              <a:rPr lang="uk-UA" dirty="0" smtClean="0"/>
              <a:t>становить 3 грн., </a:t>
            </a:r>
            <a:r>
              <a:rPr lang="uk-UA" i="1" dirty="0" smtClean="0"/>
              <a:t>х2 </a:t>
            </a:r>
            <a:r>
              <a:rPr lang="uk-UA" dirty="0" smtClean="0"/>
              <a:t>– 2 грн. Бюджет споживача складає 100 грн. Ціна товару </a:t>
            </a:r>
            <a:r>
              <a:rPr lang="uk-UA" i="1" dirty="0" smtClean="0"/>
              <a:t>х1 </a:t>
            </a:r>
            <a:r>
              <a:rPr lang="uk-UA" dirty="0" smtClean="0"/>
              <a:t>знижується на 1 грн. Якими будуть ефекти доходу та заміщення за </a:t>
            </a:r>
            <a:r>
              <a:rPr lang="uk-UA" dirty="0" err="1" smtClean="0"/>
              <a:t>Хіксом</a:t>
            </a:r>
            <a:r>
              <a:rPr lang="uk-UA" dirty="0" smtClean="0"/>
              <a:t> і </a:t>
            </a:r>
            <a:r>
              <a:rPr lang="uk-UA" dirty="0" err="1" smtClean="0"/>
              <a:t>Слуцьким</a:t>
            </a:r>
            <a:r>
              <a:rPr lang="uk-UA" dirty="0" smtClean="0"/>
              <a:t>? Яким буде загальний ефект?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Приклад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756844"/>
              </p:ext>
            </p:extLst>
          </p:nvPr>
        </p:nvGraphicFramePr>
        <p:xfrm>
          <a:off x="3203848" y="2492896"/>
          <a:ext cx="2214578" cy="519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29" name="Формула" r:id="rId3" imgW="1028520" imgH="241200" progId="Equation.3">
                  <p:embed/>
                </p:oleObj>
              </mc:Choice>
              <mc:Fallback>
                <p:oleObj name="Формула" r:id="rId3" imgW="1028520" imgH="2412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2492896"/>
                        <a:ext cx="2214578" cy="5194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корисність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вимірюватись</a:t>
            </a:r>
            <a:r>
              <a:rPr lang="ru-RU" dirty="0" smtClean="0"/>
              <a:t> </a:t>
            </a:r>
            <a:r>
              <a:rPr lang="ru-RU" dirty="0" err="1" smtClean="0"/>
              <a:t>кількісно</a:t>
            </a:r>
            <a:r>
              <a:rPr lang="ru-RU" dirty="0" smtClean="0"/>
              <a:t> 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умовної</a:t>
            </a:r>
            <a:r>
              <a:rPr lang="ru-RU" dirty="0" smtClean="0"/>
              <a:t> </a:t>
            </a:r>
            <a:r>
              <a:rPr lang="ru-RU" dirty="0" err="1" smtClean="0"/>
              <a:t>одиниці</a:t>
            </a:r>
            <a:r>
              <a:rPr lang="ru-RU" dirty="0" smtClean="0"/>
              <a:t> – «</a:t>
            </a:r>
            <a:r>
              <a:rPr lang="ru-RU" dirty="0" err="1" smtClean="0"/>
              <a:t>ютиля</a:t>
            </a:r>
            <a:r>
              <a:rPr lang="ru-RU" dirty="0" smtClean="0"/>
              <a:t>»; </a:t>
            </a:r>
          </a:p>
          <a:p>
            <a:r>
              <a:rPr lang="ru-RU" dirty="0" err="1" smtClean="0"/>
              <a:t>споживач</a:t>
            </a:r>
            <a:r>
              <a:rPr lang="ru-RU" dirty="0" smtClean="0"/>
              <a:t> </a:t>
            </a:r>
            <a:r>
              <a:rPr lang="ru-RU" dirty="0" err="1" smtClean="0"/>
              <a:t>оцінює</a:t>
            </a:r>
            <a:r>
              <a:rPr lang="ru-RU" dirty="0" smtClean="0"/>
              <a:t> </a:t>
            </a:r>
            <a:r>
              <a:rPr lang="ru-RU" dirty="0" err="1" smtClean="0"/>
              <a:t>споживчу</a:t>
            </a:r>
            <a:r>
              <a:rPr lang="ru-RU" dirty="0" smtClean="0"/>
              <a:t> </a:t>
            </a:r>
            <a:r>
              <a:rPr lang="ru-RU" dirty="0" err="1" smtClean="0"/>
              <a:t>властивість</a:t>
            </a:r>
            <a:r>
              <a:rPr lang="ru-RU" dirty="0" smtClean="0"/>
              <a:t> кожного товару в </a:t>
            </a:r>
            <a:r>
              <a:rPr lang="ru-RU" dirty="0" err="1" smtClean="0"/>
              <a:t>ютилях</a:t>
            </a:r>
            <a:r>
              <a:rPr lang="ru-RU" dirty="0" smtClean="0"/>
              <a:t> і </a:t>
            </a:r>
            <a:r>
              <a:rPr lang="ru-RU" dirty="0" err="1" smtClean="0"/>
              <a:t>вибирає</a:t>
            </a:r>
            <a:r>
              <a:rPr lang="ru-RU" dirty="0" smtClean="0"/>
              <a:t> </a:t>
            </a:r>
            <a:r>
              <a:rPr lang="ru-RU" dirty="0" err="1" smtClean="0"/>
              <a:t>товари</a:t>
            </a:r>
            <a:r>
              <a:rPr lang="ru-RU" dirty="0" smtClean="0"/>
              <a:t> з </a:t>
            </a:r>
            <a:r>
              <a:rPr lang="ru-RU" dirty="0" err="1" smtClean="0"/>
              <a:t>найбільшим</a:t>
            </a:r>
            <a:r>
              <a:rPr lang="ru-RU" dirty="0" smtClean="0"/>
              <a:t> числом </a:t>
            </a:r>
            <a:r>
              <a:rPr lang="ru-RU" dirty="0" err="1" smtClean="0"/>
              <a:t>ютилів</a:t>
            </a:r>
            <a:r>
              <a:rPr lang="ru-RU" dirty="0" smtClean="0"/>
              <a:t>; </a:t>
            </a:r>
          </a:p>
          <a:p>
            <a:r>
              <a:rPr lang="ru-RU" dirty="0" smtClean="0"/>
              <a:t>величина </a:t>
            </a:r>
            <a:r>
              <a:rPr lang="ru-RU" dirty="0" err="1" smtClean="0"/>
              <a:t>корисності</a:t>
            </a:r>
            <a:r>
              <a:rPr lang="ru-RU" dirty="0" smtClean="0"/>
              <a:t> </a:t>
            </a:r>
            <a:r>
              <a:rPr lang="ru-RU" dirty="0" err="1" smtClean="0"/>
              <a:t>залежить</a:t>
            </a:r>
            <a:r>
              <a:rPr lang="ru-RU" dirty="0" smtClean="0"/>
              <a:t> не </a:t>
            </a:r>
            <a:r>
              <a:rPr lang="ru-RU" dirty="0" err="1" smtClean="0"/>
              <a:t>тільки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властивостей</a:t>
            </a:r>
            <a:r>
              <a:rPr lang="ru-RU" dirty="0" smtClean="0"/>
              <a:t> блага, але й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, </a:t>
            </a:r>
            <a:r>
              <a:rPr lang="ru-RU" dirty="0" err="1" smtClean="0"/>
              <a:t>визначається</a:t>
            </a:r>
            <a:r>
              <a:rPr lang="ru-RU" dirty="0" smtClean="0"/>
              <a:t> </a:t>
            </a:r>
            <a:r>
              <a:rPr lang="ru-RU" dirty="0" err="1" smtClean="0"/>
              <a:t>функціонально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Сутність кардиналістського підходу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Точка Е1: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Точка Е2: 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Розв'язок – 1</a:t>
            </a:r>
            <a:endParaRPr lang="ru-RU" dirty="0"/>
          </a:p>
        </p:txBody>
      </p:sp>
      <p:graphicFrame>
        <p:nvGraphicFramePr>
          <p:cNvPr id="93186" name="Object 2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778128581"/>
              </p:ext>
            </p:extLst>
          </p:nvPr>
        </p:nvGraphicFramePr>
        <p:xfrm>
          <a:off x="611559" y="1988840"/>
          <a:ext cx="4095455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55" name="Формула" r:id="rId3" imgW="2476440" imgH="914400" progId="Equation.3">
                  <p:embed/>
                </p:oleObj>
              </mc:Choice>
              <mc:Fallback>
                <p:oleObj name="Формула" r:id="rId3" imgW="2476440" imgH="914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59" y="1988840"/>
                        <a:ext cx="4095455" cy="151216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87" name="Object 3"/>
          <p:cNvGraphicFramePr>
            <a:graphicFrameLocks noChangeAspect="1"/>
          </p:cNvGraphicFramePr>
          <p:nvPr/>
        </p:nvGraphicFramePr>
        <p:xfrm>
          <a:off x="571472" y="4357694"/>
          <a:ext cx="4169576" cy="1571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56" name="Формула" r:id="rId5" imgW="2425680" imgH="914400" progId="Equation.3">
                  <p:embed/>
                </p:oleObj>
              </mc:Choice>
              <mc:Fallback>
                <p:oleObj name="Формула" r:id="rId5" imgW="2425680" imgH="9144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4357694"/>
                        <a:ext cx="4169576" cy="15716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724128" y="3645024"/>
            <a:ext cx="33073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Загальний ефект: </a:t>
            </a:r>
          </a:p>
        </p:txBody>
      </p:sp>
      <p:graphicFrame>
        <p:nvGraphicFramePr>
          <p:cNvPr id="9318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428598"/>
              </p:ext>
            </p:extLst>
          </p:nvPr>
        </p:nvGraphicFramePr>
        <p:xfrm>
          <a:off x="5868144" y="4509120"/>
          <a:ext cx="2741612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57" name="Формула" r:id="rId7" imgW="1511280" imgH="393480" progId="Equation.3">
                  <p:embed/>
                </p:oleObj>
              </mc:Choice>
              <mc:Fallback>
                <p:oleObj name="Формула" r:id="rId7" imgW="15112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4509120"/>
                        <a:ext cx="2741612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3668036"/>
              </p:ext>
            </p:extLst>
          </p:nvPr>
        </p:nvGraphicFramePr>
        <p:xfrm>
          <a:off x="5148064" y="1844824"/>
          <a:ext cx="3240360" cy="330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4" name="Equation" r:id="rId3" imgW="1955520" imgH="2247840" progId="Equation.DSMT4">
                  <p:embed/>
                </p:oleObj>
              </mc:Choice>
              <mc:Fallback>
                <p:oleObj name="Equation" r:id="rId3" imgW="1955520" imgH="22478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1844824"/>
                        <a:ext cx="3240360" cy="33004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6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6929996"/>
              </p:ext>
            </p:extLst>
          </p:nvPr>
        </p:nvGraphicFramePr>
        <p:xfrm>
          <a:off x="611560" y="1772816"/>
          <a:ext cx="3744416" cy="360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5" name="Equation" r:id="rId5" imgW="2412720" imgH="2222280" progId="Equation.DSMT4">
                  <p:embed/>
                </p:oleObj>
              </mc:Choice>
              <mc:Fallback>
                <p:oleObj name="Equation" r:id="rId5" imgW="2412720" imgH="22222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1772816"/>
                        <a:ext cx="3744416" cy="36004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Розв</a:t>
            </a:r>
            <a:r>
              <a:rPr lang="en-US" dirty="0" smtClean="0"/>
              <a:t>’</a:t>
            </a:r>
            <a:r>
              <a:rPr lang="uk-UA" dirty="0" err="1" smtClean="0"/>
              <a:t>язок</a:t>
            </a:r>
            <a:r>
              <a:rPr lang="uk-UA" dirty="0" smtClean="0"/>
              <a:t> -2</a:t>
            </a:r>
            <a:endParaRPr lang="ru-RU" dirty="0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uk-UA" dirty="0" smtClean="0"/>
              <a:t>Ефект заміщення=14,56-100/9=3,44</a:t>
            </a:r>
          </a:p>
          <a:p>
            <a:r>
              <a:rPr lang="uk-UA" dirty="0" smtClean="0"/>
              <a:t>Ефект доходу=50/3-14,56=2,11</a:t>
            </a:r>
            <a:endParaRPr lang="ru-RU" dirty="0"/>
          </a:p>
        </p:txBody>
      </p:sp>
      <p:sp>
        <p:nvSpPr>
          <p:cNvPr id="9" name="Місце для тексту 8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uk-UA" dirty="0"/>
              <a:t>Ефект </a:t>
            </a:r>
            <a:r>
              <a:rPr lang="uk-UA" dirty="0" smtClean="0"/>
              <a:t>заміщення=400/27-100/9=3,70</a:t>
            </a:r>
            <a:endParaRPr lang="uk-UA" dirty="0"/>
          </a:p>
          <a:p>
            <a:r>
              <a:rPr lang="uk-UA" dirty="0"/>
              <a:t>Ефект </a:t>
            </a:r>
            <a:r>
              <a:rPr lang="uk-UA" dirty="0" smtClean="0"/>
              <a:t>доходу=50/3-400/27=1,85</a:t>
            </a:r>
            <a:endParaRPr lang="ru-RU" dirty="0"/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uk-UA" dirty="0" smtClean="0"/>
              <a:t>Точка </a:t>
            </a:r>
            <a:r>
              <a:rPr lang="en-US" dirty="0" smtClean="0"/>
              <a:t>E3 </a:t>
            </a:r>
            <a:r>
              <a:rPr lang="uk-UA" dirty="0" smtClean="0"/>
              <a:t>за </a:t>
            </a:r>
            <a:r>
              <a:rPr lang="uk-UA" dirty="0" err="1" smtClean="0"/>
              <a:t>Хіксом</a:t>
            </a:r>
            <a:endParaRPr lang="ru-RU" dirty="0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uk-UA" dirty="0" smtClean="0"/>
              <a:t>Точка </a:t>
            </a:r>
            <a:r>
              <a:rPr lang="en-US" dirty="0" smtClean="0"/>
              <a:t>E3 </a:t>
            </a:r>
            <a:r>
              <a:rPr lang="uk-UA" dirty="0" smtClean="0"/>
              <a:t>за </a:t>
            </a:r>
            <a:r>
              <a:rPr lang="uk-UA" dirty="0" err="1" smtClean="0"/>
              <a:t>Слуцьким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Інші методи порівняльної статики</a:t>
            </a:r>
            <a:endParaRPr lang="ru-RU" dirty="0"/>
          </a:p>
        </p:txBody>
      </p:sp>
      <p:sp>
        <p:nvSpPr>
          <p:cNvPr id="8" name="Місце для тексту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7436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9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Показник еластичності – відношення відсоткової зміни одного показника до іншого: </a:t>
            </a:r>
          </a:p>
          <a:p>
            <a:endParaRPr lang="ru-RU" dirty="0" smtClean="0"/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Еластичність попиту за ціною  - показник відсоткової зміни обсягу попиту при зміні ціни на 1 % (для нормальних товарів </a:t>
            </a:r>
            <a:r>
              <a:rPr lang="en-US" dirty="0" smtClean="0"/>
              <a:t>&lt;0</a:t>
            </a:r>
            <a:r>
              <a:rPr lang="uk-UA" dirty="0" smtClean="0"/>
              <a:t>)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endParaRPr lang="ru-RU" dirty="0" smtClean="0"/>
          </a:p>
          <a:p>
            <a:pPr marL="109728" indent="0">
              <a:buNone/>
            </a:pPr>
            <a:r>
              <a:rPr lang="uk-UA" dirty="0" smtClean="0"/>
              <a:t>	</a:t>
            </a:r>
            <a:endParaRPr lang="en-US" dirty="0" smtClean="0"/>
          </a:p>
          <a:p>
            <a:r>
              <a:rPr lang="uk-UA" dirty="0" smtClean="0"/>
              <a:t>Дугова еластичність: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789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Еластичність</a:t>
            </a:r>
            <a:r>
              <a:rPr lang="en-US" dirty="0" smtClean="0"/>
              <a:t> </a:t>
            </a:r>
            <a:r>
              <a:rPr lang="uk-UA" dirty="0" smtClean="0"/>
              <a:t>- </a:t>
            </a:r>
            <a:r>
              <a:rPr lang="en-US" dirty="0" smtClean="0"/>
              <a:t>1</a:t>
            </a:r>
            <a:endParaRPr lang="ru-RU" dirty="0" smtClean="0"/>
          </a:p>
        </p:txBody>
      </p:sp>
      <p:graphicFrame>
        <p:nvGraphicFramePr>
          <p:cNvPr id="3789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3358930"/>
              </p:ext>
            </p:extLst>
          </p:nvPr>
        </p:nvGraphicFramePr>
        <p:xfrm>
          <a:off x="3995936" y="2204864"/>
          <a:ext cx="1379013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39" name="Equation" r:id="rId4" imgW="710891" imgH="482391" progId="Equation.DSMT4">
                  <p:embed/>
                </p:oleObj>
              </mc:Choice>
              <mc:Fallback>
                <p:oleObj name="Equation" r:id="rId4" imgW="710891" imgH="48239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2204864"/>
                        <a:ext cx="1379013" cy="936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6995260"/>
              </p:ext>
            </p:extLst>
          </p:nvPr>
        </p:nvGraphicFramePr>
        <p:xfrm>
          <a:off x="3995936" y="4149080"/>
          <a:ext cx="1368425" cy="1262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40" name="Equation" r:id="rId6" imgW="990600" imgH="914400" progId="Equation.DSMT4">
                  <p:embed/>
                </p:oleObj>
              </mc:Choice>
              <mc:Fallback>
                <p:oleObj name="Equation" r:id="rId6" imgW="99060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4149080"/>
                        <a:ext cx="1368425" cy="1262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639562"/>
              </p:ext>
            </p:extLst>
          </p:nvPr>
        </p:nvGraphicFramePr>
        <p:xfrm>
          <a:off x="2915816" y="5589240"/>
          <a:ext cx="3651250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41" name="Equation" r:id="rId8" imgW="2641600" imgH="571500" progId="Equation.DSMT4">
                  <p:embed/>
                </p:oleObj>
              </mc:Choice>
              <mc:Fallback>
                <p:oleObj name="Equation" r:id="rId8" imgW="2641600" imgH="571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5589240"/>
                        <a:ext cx="3651250" cy="788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18462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Еластичність попиту за доходом - показник відсоткової зміни обсягу попиту при зміні доходу на 1 %:	</a:t>
            </a:r>
          </a:p>
          <a:p>
            <a:endParaRPr lang="uk-UA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uk-UA" dirty="0" smtClean="0"/>
              <a:t>Перехресна еластичність попиту – еластичність попиту на одне благо, щодо цін на інше благо: 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891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Еластичність</a:t>
            </a:r>
            <a:r>
              <a:rPr lang="en-US" dirty="0" smtClean="0"/>
              <a:t> </a:t>
            </a:r>
            <a:r>
              <a:rPr lang="uk-UA" dirty="0" smtClean="0"/>
              <a:t>- 2</a:t>
            </a:r>
            <a:endParaRPr lang="ru-RU" dirty="0" smtClean="0"/>
          </a:p>
        </p:txBody>
      </p:sp>
      <p:graphicFrame>
        <p:nvGraphicFramePr>
          <p:cNvPr id="3891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8602142"/>
              </p:ext>
            </p:extLst>
          </p:nvPr>
        </p:nvGraphicFramePr>
        <p:xfrm>
          <a:off x="3635896" y="2780928"/>
          <a:ext cx="193357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44" name="Equation" r:id="rId4" imgW="1256755" imgH="545863" progId="Equation.DSMT4">
                  <p:embed/>
                </p:oleObj>
              </mc:Choice>
              <mc:Fallback>
                <p:oleObj name="Equation" r:id="rId4" imgW="1256755" imgH="54586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2780928"/>
                        <a:ext cx="193357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8240196"/>
              </p:ext>
            </p:extLst>
          </p:nvPr>
        </p:nvGraphicFramePr>
        <p:xfrm>
          <a:off x="3707904" y="5517232"/>
          <a:ext cx="1979613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45" name="Equation" r:id="rId6" imgW="1435100" imgH="609600" progId="Equation.DSMT4">
                  <p:embed/>
                </p:oleObj>
              </mc:Choice>
              <mc:Fallback>
                <p:oleObj name="Equation" r:id="rId6" imgW="1435100" imgH="609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5517232"/>
                        <a:ext cx="1979613" cy="84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28384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Індекс витрат або доходу – відношення грошового доходу або втрат поточного періоду до грошового доходу або витрат базового періоду: </a:t>
            </a:r>
            <a:endParaRPr lang="ru-RU" dirty="0" smtClean="0"/>
          </a:p>
          <a:p>
            <a:endParaRPr lang="ru-RU" dirty="0" smtClean="0"/>
          </a:p>
          <a:p>
            <a:endParaRPr lang="uk-UA" dirty="0" smtClean="0"/>
          </a:p>
          <a:p>
            <a:endParaRPr lang="ru-RU" dirty="0" smtClean="0"/>
          </a:p>
          <a:p>
            <a:r>
              <a:rPr lang="uk-UA" dirty="0" smtClean="0"/>
              <a:t>Якщо        , то грошовий дохід або витрати індивіда збільшилися у порівнянні з базовим періодом.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096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Індекс цін - 1</a:t>
            </a:r>
            <a:endParaRPr lang="ru-RU" dirty="0" smtClean="0"/>
          </a:p>
        </p:txBody>
      </p:sp>
      <p:graphicFrame>
        <p:nvGraphicFramePr>
          <p:cNvPr id="4096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7765022"/>
              </p:ext>
            </p:extLst>
          </p:nvPr>
        </p:nvGraphicFramePr>
        <p:xfrm>
          <a:off x="3707904" y="3140968"/>
          <a:ext cx="137160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68" name="Equation" r:id="rId4" imgW="914400" imgH="952500" progId="Equation.DSMT4">
                  <p:embed/>
                </p:oleObj>
              </mc:Choice>
              <mc:Fallback>
                <p:oleObj name="Equation" r:id="rId4" imgW="914400" imgH="952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3140968"/>
                        <a:ext cx="1371600" cy="142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2797335"/>
              </p:ext>
            </p:extLst>
          </p:nvPr>
        </p:nvGraphicFramePr>
        <p:xfrm>
          <a:off x="1979712" y="4653136"/>
          <a:ext cx="714375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69" name="Equation" r:id="rId6" imgW="444307" imgH="241195" progId="Equation.DSMT4">
                  <p:embed/>
                </p:oleObj>
              </mc:Choice>
              <mc:Fallback>
                <p:oleObj name="Equation" r:id="rId6" imgW="444307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4653136"/>
                        <a:ext cx="714375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00516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Індекси </a:t>
            </a:r>
            <a:r>
              <a:rPr lang="uk-UA" dirty="0" err="1" smtClean="0"/>
              <a:t>Ласпейреса</a:t>
            </a:r>
            <a:r>
              <a:rPr lang="uk-UA" dirty="0" smtClean="0"/>
              <a:t> та </a:t>
            </a:r>
            <a:r>
              <a:rPr lang="uk-UA" dirty="0" err="1" smtClean="0"/>
              <a:t>Пааше</a:t>
            </a:r>
            <a:endParaRPr lang="ru-RU" dirty="0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Індекс </a:t>
            </a:r>
            <a:r>
              <a:rPr lang="uk-UA" dirty="0" err="1"/>
              <a:t>Ласпейреса</a:t>
            </a:r>
            <a:endParaRPr lang="ru-RU" dirty="0"/>
          </a:p>
        </p:txBody>
      </p:sp>
      <p:sp>
        <p:nvSpPr>
          <p:cNvPr id="6" name="Місце для тексту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uk-UA" dirty="0"/>
              <a:t>Індекс </a:t>
            </a:r>
            <a:r>
              <a:rPr lang="uk-UA" dirty="0" err="1"/>
              <a:t>Пааше</a:t>
            </a:r>
            <a:endParaRPr lang="ru-RU" dirty="0"/>
          </a:p>
        </p:txBody>
      </p:sp>
      <p:sp>
        <p:nvSpPr>
          <p:cNvPr id="2" name="Місце для вмісту 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uk-UA" dirty="0"/>
              <a:t>відношення вартості благ базового періоду в цінах поточного періоду до вартості благ базового періоду в цінах базового періоду</a:t>
            </a:r>
            <a:endParaRPr lang="ru-RU" dirty="0"/>
          </a:p>
        </p:txBody>
      </p:sp>
      <p:sp>
        <p:nvSpPr>
          <p:cNvPr id="7" name="Місце для вмісту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uk-UA" dirty="0"/>
              <a:t>відношення вартості благ поточного періоду в цінах поточного періоду до вартості благ поточного періоду в цінах базового </a:t>
            </a:r>
            <a:r>
              <a:rPr lang="uk-UA" dirty="0" smtClean="0"/>
              <a:t>періоду</a:t>
            </a:r>
            <a:endParaRPr lang="ru-RU" dirty="0"/>
          </a:p>
        </p:txBody>
      </p:sp>
      <p:graphicFrame>
        <p:nvGraphicFramePr>
          <p:cNvPr id="4" name="Об'є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5545056"/>
              </p:ext>
            </p:extLst>
          </p:nvPr>
        </p:nvGraphicFramePr>
        <p:xfrm>
          <a:off x="7092280" y="3789040"/>
          <a:ext cx="1327150" cy="142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8" name="Equation" r:id="rId3" imgW="888614" imgH="952087" progId="Equation.DSMT4">
                  <p:embed/>
                </p:oleObj>
              </mc:Choice>
              <mc:Fallback>
                <p:oleObj name="Equation" r:id="rId3" imgW="888614" imgH="952087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280" y="3789040"/>
                        <a:ext cx="1327150" cy="142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'є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7880191"/>
              </p:ext>
            </p:extLst>
          </p:nvPr>
        </p:nvGraphicFramePr>
        <p:xfrm>
          <a:off x="2411760" y="3717032"/>
          <a:ext cx="135255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9" name="Equation" r:id="rId5" imgW="901309" imgH="952087" progId="Equation.DSMT4">
                  <p:embed/>
                </p:oleObj>
              </mc:Choice>
              <mc:Fallback>
                <p:oleObj name="Equation" r:id="rId5" imgW="901309" imgH="952087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3717032"/>
                        <a:ext cx="1352550" cy="142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387906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Місце для вмісту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8374650"/>
              </p:ext>
            </p:extLst>
          </p:nvPr>
        </p:nvGraphicFramePr>
        <p:xfrm>
          <a:off x="3131840" y="2708920"/>
          <a:ext cx="2233619" cy="694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39" name="Equation" r:id="rId3" imgW="939392" imgH="291973" progId="Equation.DSMT4">
                  <p:embed/>
                </p:oleObj>
              </mc:Choice>
              <mc:Fallback>
                <p:oleObj name="Equation" r:id="rId3" imgW="939392" imgH="291973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2708920"/>
                        <a:ext cx="2233619" cy="6942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Індекс Фішера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268760"/>
            <a:ext cx="7992888" cy="95410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/>
            </a:lvl1pPr>
            <a:lvl2pPr marL="621792" indent="-228600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/>
            </a:lvl2pPr>
            <a:lvl3pPr marL="859536" indent="-228600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/>
            </a:lvl3pPr>
            <a:lvl4pPr marL="1143000" indent="-228600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/>
            </a:lvl4pPr>
            <a:lvl5pPr marL="1371600" indent="-228600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  <a:extLst/>
          </a:lstStyle>
          <a:p>
            <a:r>
              <a:rPr lang="uk-UA" dirty="0"/>
              <a:t>середнє геометричне індексів </a:t>
            </a:r>
            <a:r>
              <a:rPr lang="uk-UA" dirty="0" err="1"/>
              <a:t>Ласпейреса</a:t>
            </a:r>
            <a:r>
              <a:rPr lang="uk-UA" dirty="0"/>
              <a:t> та </a:t>
            </a:r>
            <a:r>
              <a:rPr lang="uk-UA" dirty="0" err="1"/>
              <a:t>Пааше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1991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Економіка обміну</a:t>
            </a:r>
            <a:endParaRPr lang="ru-RU" dirty="0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046944"/>
      </p:ext>
    </p:extLst>
  </p:cSld>
  <p:clrMapOvr>
    <a:masterClrMapping/>
  </p:clrMapOvr>
  <p:transition spd="slow">
    <p:randomBar dir="vert"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Розподіл товарів ефективний тоді, коли заданий обсяг продукції, який випускається за певний період часу, розподіляється між споживачами таким чином, що стає неможливим покращити становище однієї особи без нанесення шкоди іншій.</a:t>
            </a:r>
            <a:endParaRPr lang="uk-UA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Розподіл товарів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8301240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Загальна</a:t>
            </a:r>
            <a:r>
              <a:rPr lang="ru-RU" dirty="0" smtClean="0"/>
              <a:t> величина </a:t>
            </a:r>
            <a:r>
              <a:rPr lang="ru-RU" dirty="0" err="1" smtClean="0"/>
              <a:t>задоволення</a:t>
            </a:r>
            <a:r>
              <a:rPr lang="ru-RU" dirty="0" smtClean="0"/>
              <a:t>, яку </a:t>
            </a:r>
            <a:r>
              <a:rPr lang="ru-RU" dirty="0" err="1" smtClean="0"/>
              <a:t>отримує</a:t>
            </a:r>
            <a:r>
              <a:rPr lang="ru-RU" dirty="0" smtClean="0"/>
              <a:t> </a:t>
            </a:r>
            <a:r>
              <a:rPr lang="ru-RU" dirty="0" err="1" smtClean="0"/>
              <a:t>споживач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всіх</a:t>
            </a:r>
            <a:r>
              <a:rPr lang="ru-RU" dirty="0" smtClean="0"/>
              <a:t> </a:t>
            </a:r>
            <a:r>
              <a:rPr lang="ru-RU" dirty="0" err="1" smtClean="0"/>
              <a:t>спожитих</a:t>
            </a:r>
            <a:r>
              <a:rPr lang="ru-RU" dirty="0" smtClean="0"/>
              <a:t> благ, </a:t>
            </a:r>
            <a:r>
              <a:rPr lang="ru-RU" dirty="0" err="1" smtClean="0"/>
              <a:t>називається</a:t>
            </a:r>
            <a:r>
              <a:rPr lang="ru-RU" dirty="0" smtClean="0"/>
              <a:t> </a:t>
            </a:r>
            <a:r>
              <a:rPr lang="ru-RU" dirty="0" err="1" smtClean="0"/>
              <a:t>сукупною</a:t>
            </a:r>
            <a:r>
              <a:rPr lang="ru-RU" dirty="0" smtClean="0"/>
              <a:t> </a:t>
            </a:r>
            <a:r>
              <a:rPr lang="ru-RU" dirty="0" err="1" smtClean="0"/>
              <a:t>корисністю</a:t>
            </a:r>
            <a:r>
              <a:rPr lang="ru-RU" dirty="0" smtClean="0"/>
              <a:t> (</a:t>
            </a:r>
            <a:r>
              <a:rPr lang="ru-RU" i="1" dirty="0" smtClean="0"/>
              <a:t>ТU</a:t>
            </a:r>
            <a:r>
              <a:rPr lang="ru-RU" dirty="0" smtClean="0"/>
              <a:t>).</a:t>
            </a:r>
          </a:p>
          <a:p>
            <a:r>
              <a:rPr lang="ru-RU" dirty="0" err="1" smtClean="0"/>
              <a:t>Залежність</a:t>
            </a:r>
            <a:r>
              <a:rPr lang="ru-RU" dirty="0" smtClean="0"/>
              <a:t> </a:t>
            </a:r>
            <a:r>
              <a:rPr lang="ru-RU" dirty="0" err="1" smtClean="0"/>
              <a:t>сукупної</a:t>
            </a:r>
            <a:r>
              <a:rPr lang="ru-RU" dirty="0" smtClean="0"/>
              <a:t> </a:t>
            </a:r>
            <a:r>
              <a:rPr lang="ru-RU" dirty="0" err="1" smtClean="0"/>
              <a:t>корисності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спожитих</a:t>
            </a:r>
            <a:r>
              <a:rPr lang="ru-RU" dirty="0" smtClean="0"/>
              <a:t> благ </a:t>
            </a:r>
            <a:r>
              <a:rPr lang="ru-RU" dirty="0" err="1" smtClean="0"/>
              <a:t>відображає</a:t>
            </a:r>
            <a:r>
              <a:rPr lang="ru-RU" dirty="0" smtClean="0"/>
              <a:t> </a:t>
            </a:r>
            <a:r>
              <a:rPr lang="ru-RU" dirty="0" err="1" smtClean="0"/>
              <a:t>функція</a:t>
            </a:r>
            <a:r>
              <a:rPr lang="ru-RU" dirty="0" smtClean="0"/>
              <a:t>:</a:t>
            </a:r>
          </a:p>
          <a:p>
            <a:pPr marL="109728" indent="0" algn="ctr">
              <a:buNone/>
            </a:pPr>
            <a:r>
              <a:rPr lang="ru-RU" i="1" dirty="0" smtClean="0"/>
              <a:t>TU = f </a:t>
            </a:r>
            <a:r>
              <a:rPr lang="ru-RU" dirty="0" smtClean="0"/>
              <a:t>(</a:t>
            </a:r>
            <a:r>
              <a:rPr lang="ru-RU" i="1" dirty="0" smtClean="0"/>
              <a:t>X,Y,…</a:t>
            </a:r>
            <a:r>
              <a:rPr lang="ru-RU" dirty="0" smtClean="0"/>
              <a:t>)</a:t>
            </a:r>
            <a:r>
              <a:rPr lang="ru-RU" i="1" dirty="0" smtClean="0"/>
              <a:t>, </a:t>
            </a:r>
            <a:endParaRPr lang="en-US" i="1" dirty="0"/>
          </a:p>
          <a:p>
            <a:pPr marL="109728" indent="0" algn="just">
              <a:buNone/>
            </a:pPr>
            <a:r>
              <a:rPr lang="ru-RU" dirty="0" smtClean="0"/>
              <a:t>де </a:t>
            </a:r>
            <a:r>
              <a:rPr lang="ru-RU" i="1" dirty="0" smtClean="0"/>
              <a:t>Х, Y</a:t>
            </a:r>
            <a:r>
              <a:rPr lang="ru-RU" dirty="0" smtClean="0"/>
              <a:t>... –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споживаних</a:t>
            </a:r>
            <a:r>
              <a:rPr lang="ru-RU" dirty="0" smtClean="0"/>
              <a:t> благ. 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Сукупна корисність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smtClean="0"/>
              <a:t>Нехай блага F і C розподіляються між споживачами A і B. Загальна кількість благ фіксована.</a:t>
            </a:r>
          </a:p>
          <a:p>
            <a:r>
              <a:rPr lang="uk-UA" dirty="0" smtClean="0"/>
              <a:t>Ефективні варіанти розподілу продуктів F і С між споживачами А і В представлені на діаграмі </a:t>
            </a:r>
            <a:r>
              <a:rPr lang="uk-UA" dirty="0" err="1" smtClean="0"/>
              <a:t>Еджворта</a:t>
            </a:r>
            <a:r>
              <a:rPr lang="uk-UA" dirty="0" smtClean="0"/>
              <a:t> точками дотику кривих байдужості.</a:t>
            </a:r>
          </a:p>
          <a:p>
            <a:r>
              <a:rPr lang="uk-UA" dirty="0" smtClean="0"/>
              <a:t>У точках ефективного розподілу благ виконується умова:</a:t>
            </a:r>
          </a:p>
          <a:p>
            <a:endParaRPr lang="uk-UA" dirty="0" smtClean="0"/>
          </a:p>
          <a:p>
            <a:pPr marL="109728" indent="0">
              <a:buNone/>
            </a:pPr>
            <a:r>
              <a:rPr lang="uk-UA" dirty="0" smtClean="0"/>
              <a:t>                                                                           </a:t>
            </a:r>
          </a:p>
          <a:p>
            <a:r>
              <a:rPr lang="uk-UA" dirty="0" smtClean="0"/>
              <a:t>Отримання чистого виграшу за рахунок обміну продуктів неможливо.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Ефективність</a:t>
            </a:r>
            <a:r>
              <a:rPr lang="ru-RU" dirty="0" smtClean="0"/>
              <a:t> в </a:t>
            </a:r>
            <a:r>
              <a:rPr lang="ru-RU" dirty="0" err="1" smtClean="0"/>
              <a:t>обміні</a:t>
            </a:r>
            <a:endParaRPr lang="ru-RU" dirty="0"/>
          </a:p>
        </p:txBody>
      </p:sp>
      <p:graphicFrame>
        <p:nvGraphicFramePr>
          <p:cNvPr id="6" name="Об'є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5030654"/>
              </p:ext>
            </p:extLst>
          </p:nvPr>
        </p:nvGraphicFramePr>
        <p:xfrm>
          <a:off x="2339752" y="4365104"/>
          <a:ext cx="4694238" cy="6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57" name="Формула" r:id="rId3" imgW="1625600" imgH="241300" progId="Equation.3">
                  <p:embed/>
                </p:oleObj>
              </mc:Choice>
              <mc:Fallback>
                <p:oleObj name="Формула" r:id="rId3" imgW="1625600" imgH="241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4365104"/>
                        <a:ext cx="4694238" cy="696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71293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Ефективність</a:t>
            </a:r>
            <a:r>
              <a:rPr lang="ru-RU" dirty="0" smtClean="0"/>
              <a:t> в </a:t>
            </a:r>
            <a:r>
              <a:rPr lang="ru-RU" dirty="0" err="1" smtClean="0"/>
              <a:t>обміні</a:t>
            </a:r>
            <a:r>
              <a:rPr lang="ru-RU" dirty="0" smtClean="0"/>
              <a:t>: </a:t>
            </a:r>
            <a:r>
              <a:rPr lang="ru-RU" dirty="0" err="1" smtClean="0"/>
              <a:t>діаграма</a:t>
            </a:r>
            <a:r>
              <a:rPr lang="ru-RU" dirty="0" smtClean="0"/>
              <a:t> </a:t>
            </a:r>
            <a:r>
              <a:rPr lang="ru-RU" dirty="0" err="1" smtClean="0"/>
              <a:t>Еджворта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7451601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50792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57200" y="1481328"/>
            <a:ext cx="41148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Крива </a:t>
            </a:r>
            <a:r>
              <a:rPr lang="ru-RU" dirty="0" err="1"/>
              <a:t>споживчих</a:t>
            </a:r>
            <a:r>
              <a:rPr lang="ru-RU" dirty="0"/>
              <a:t> </a:t>
            </a:r>
            <a:r>
              <a:rPr lang="ru-RU" dirty="0" err="1"/>
              <a:t>можливостей</a:t>
            </a:r>
            <a:r>
              <a:rPr lang="ru-RU" dirty="0"/>
              <a:t> </a:t>
            </a:r>
            <a:r>
              <a:rPr lang="ru-RU" dirty="0" err="1"/>
              <a:t>показує</a:t>
            </a:r>
            <a:r>
              <a:rPr lang="ru-RU" dirty="0"/>
              <a:t> </a:t>
            </a:r>
            <a:r>
              <a:rPr lang="ru-RU" dirty="0" err="1"/>
              <a:t>зміну</a:t>
            </a:r>
            <a:r>
              <a:rPr lang="ru-RU" dirty="0"/>
              <a:t> </a:t>
            </a:r>
            <a:r>
              <a:rPr lang="ru-RU" dirty="0" err="1" smtClean="0"/>
              <a:t>корисності</a:t>
            </a:r>
            <a:r>
              <a:rPr lang="ru-RU" dirty="0" smtClean="0"/>
              <a:t> </a:t>
            </a:r>
            <a:r>
              <a:rPr lang="ru-RU" dirty="0" err="1" smtClean="0"/>
              <a:t>споживачів</a:t>
            </a:r>
            <a:r>
              <a:rPr lang="ru-RU" dirty="0" smtClean="0"/>
              <a:t> при </a:t>
            </a:r>
            <a:r>
              <a:rPr lang="ru-RU" dirty="0" err="1"/>
              <a:t>можливих</a:t>
            </a:r>
            <a:r>
              <a:rPr lang="ru-RU" dirty="0"/>
              <a:t> </a:t>
            </a:r>
            <a:r>
              <a:rPr lang="ru-RU" dirty="0" err="1"/>
              <a:t>ефективних</a:t>
            </a:r>
            <a:r>
              <a:rPr lang="ru-RU" dirty="0"/>
              <a:t> </a:t>
            </a:r>
            <a:r>
              <a:rPr lang="ru-RU" dirty="0" err="1"/>
              <a:t>варіантах</a:t>
            </a:r>
            <a:r>
              <a:rPr lang="ru-RU" dirty="0"/>
              <a:t> </a:t>
            </a:r>
            <a:r>
              <a:rPr lang="ru-RU" dirty="0" err="1"/>
              <a:t>розподілу</a:t>
            </a:r>
            <a:r>
              <a:rPr lang="ru-RU" dirty="0"/>
              <a:t> </a:t>
            </a:r>
            <a:r>
              <a:rPr lang="ru-RU" dirty="0" err="1" smtClean="0"/>
              <a:t>ресурсів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err="1"/>
              <a:t>Кожна</a:t>
            </a:r>
            <a:r>
              <a:rPr lang="ru-RU" dirty="0"/>
              <a:t> точка на </a:t>
            </a:r>
            <a:r>
              <a:rPr lang="ru-RU" dirty="0" err="1"/>
              <a:t>кривій</a:t>
            </a:r>
            <a:r>
              <a:rPr lang="ru-RU" dirty="0"/>
              <a:t> </a:t>
            </a:r>
            <a:r>
              <a:rPr lang="ru-RU" dirty="0" err="1"/>
              <a:t>ефективна</a:t>
            </a:r>
            <a:r>
              <a:rPr lang="ru-RU" dirty="0"/>
              <a:t>. </a:t>
            </a:r>
            <a:r>
              <a:rPr lang="ru-RU" dirty="0" err="1"/>
              <a:t>Уздовж</a:t>
            </a:r>
            <a:r>
              <a:rPr lang="ru-RU" dirty="0"/>
              <a:t> </a:t>
            </a:r>
            <a:r>
              <a:rPr lang="ru-RU" dirty="0" err="1"/>
              <a:t>неї</a:t>
            </a:r>
            <a:r>
              <a:rPr lang="ru-RU" dirty="0"/>
              <a:t> </a:t>
            </a:r>
            <a:r>
              <a:rPr lang="ru-RU" dirty="0" err="1"/>
              <a:t>неможливо</a:t>
            </a:r>
            <a:r>
              <a:rPr lang="ru-RU" dirty="0"/>
              <a:t> </a:t>
            </a:r>
            <a:r>
              <a:rPr lang="ru-RU" dirty="0" err="1"/>
              <a:t>поліпшити</a:t>
            </a:r>
            <a:r>
              <a:rPr lang="ru-RU" dirty="0"/>
              <a:t> становище одного </a:t>
            </a:r>
            <a:r>
              <a:rPr lang="ru-RU" dirty="0" err="1"/>
              <a:t>споживача</a:t>
            </a:r>
            <a:r>
              <a:rPr lang="ru-RU" dirty="0"/>
              <a:t>, не </a:t>
            </a:r>
            <a:r>
              <a:rPr lang="ru-RU" dirty="0" err="1"/>
              <a:t>погіршивши</a:t>
            </a:r>
            <a:r>
              <a:rPr lang="ru-RU" dirty="0"/>
              <a:t> становища </a:t>
            </a:r>
            <a:r>
              <a:rPr lang="ru-RU" dirty="0" err="1"/>
              <a:t>іншого</a:t>
            </a:r>
            <a:r>
              <a:rPr lang="ru-RU" dirty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Ефективність</a:t>
            </a:r>
            <a:r>
              <a:rPr lang="ru-RU" dirty="0"/>
              <a:t> в </a:t>
            </a:r>
            <a:r>
              <a:rPr lang="ru-RU" dirty="0" err="1"/>
              <a:t>обміні</a:t>
            </a:r>
            <a:r>
              <a:rPr lang="ru-RU" dirty="0"/>
              <a:t>: крива </a:t>
            </a:r>
            <a:r>
              <a:rPr lang="ru-RU" dirty="0" err="1"/>
              <a:t>споживчих</a:t>
            </a:r>
            <a:r>
              <a:rPr lang="ru-RU" dirty="0"/>
              <a:t> </a:t>
            </a:r>
            <a:r>
              <a:rPr lang="ru-RU" dirty="0" err="1"/>
              <a:t>можливостей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540" y="2060848"/>
            <a:ext cx="424769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097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ru-RU" dirty="0" smtClean="0"/>
              <a:t>Два </a:t>
            </a:r>
            <a:r>
              <a:rPr lang="ru-RU" dirty="0" err="1" smtClean="0"/>
              <a:t>домогосподарства</a:t>
            </a:r>
            <a:r>
              <a:rPr lang="ru-RU" dirty="0" smtClean="0"/>
              <a:t> А та В </a:t>
            </a:r>
            <a:r>
              <a:rPr lang="ru-RU" dirty="0" err="1" smtClean="0"/>
              <a:t>споживають</a:t>
            </a:r>
            <a:r>
              <a:rPr lang="ru-RU" dirty="0" smtClean="0"/>
              <a:t> два </a:t>
            </a:r>
            <a:r>
              <a:rPr lang="ru-RU" dirty="0" err="1" smtClean="0"/>
              <a:t>товари</a:t>
            </a:r>
            <a:r>
              <a:rPr lang="ru-RU" dirty="0" smtClean="0"/>
              <a:t> </a:t>
            </a:r>
            <a:r>
              <a:rPr lang="uk-UA" dirty="0" smtClean="0"/>
              <a:t>      </a:t>
            </a:r>
            <a:r>
              <a:rPr lang="ru-RU" dirty="0" smtClean="0"/>
              <a:t>та</a:t>
            </a:r>
            <a:r>
              <a:rPr lang="uk-UA" dirty="0" smtClean="0"/>
              <a:t>     </a:t>
            </a:r>
            <a:r>
              <a:rPr lang="ru-RU" dirty="0" smtClean="0"/>
              <a:t>,</a:t>
            </a:r>
            <a:r>
              <a:rPr lang="uk-UA" dirty="0" smtClean="0"/>
              <a:t> </a:t>
            </a:r>
            <a:r>
              <a:rPr lang="ru-RU" dirty="0" err="1" smtClean="0"/>
              <a:t>маючи</a:t>
            </a:r>
            <a:r>
              <a:rPr lang="ru-RU" dirty="0" smtClean="0"/>
              <a:t>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функції</a:t>
            </a:r>
            <a:r>
              <a:rPr lang="ru-RU" dirty="0" smtClean="0"/>
              <a:t> </a:t>
            </a:r>
            <a:r>
              <a:rPr lang="ru-RU" dirty="0" err="1" smtClean="0"/>
              <a:t>корисності</a:t>
            </a:r>
            <a:r>
              <a:rPr lang="ru-RU" dirty="0" smtClean="0"/>
              <a:t>:</a:t>
            </a:r>
            <a:r>
              <a:rPr lang="uk-UA" dirty="0" smtClean="0"/>
              <a:t>                                              		і                 </a:t>
            </a:r>
            <a:r>
              <a:rPr lang="ru-RU" dirty="0" smtClean="0"/>
              <a:t>. </a:t>
            </a:r>
            <a:r>
              <a:rPr lang="ru-RU" dirty="0" err="1" smtClean="0"/>
              <a:t>Спочатку</a:t>
            </a:r>
            <a:r>
              <a:rPr lang="ru-RU" dirty="0" smtClean="0"/>
              <a:t> А та В </a:t>
            </a:r>
            <a:r>
              <a:rPr lang="ru-RU" dirty="0" err="1" smtClean="0"/>
              <a:t>мають</a:t>
            </a:r>
            <a:r>
              <a:rPr lang="ru-RU" dirty="0" smtClean="0"/>
              <a:t> </a:t>
            </a:r>
            <a:r>
              <a:rPr lang="ru-RU" dirty="0" err="1" smtClean="0"/>
              <a:t>набори</a:t>
            </a:r>
            <a:r>
              <a:rPr lang="uk-UA" dirty="0" smtClean="0"/>
              <a:t>  </a:t>
            </a:r>
            <a:endParaRPr lang="en-US" dirty="0" smtClean="0"/>
          </a:p>
          <a:p>
            <a:r>
              <a:rPr lang="ru-RU" dirty="0" err="1" smtClean="0"/>
              <a:t>Визначте</a:t>
            </a:r>
            <a:r>
              <a:rPr lang="ru-RU" dirty="0" smtClean="0"/>
              <a:t> </a:t>
            </a:r>
            <a:r>
              <a:rPr lang="ru-RU" dirty="0" err="1" smtClean="0"/>
              <a:t>області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є </a:t>
            </a:r>
            <a:r>
              <a:rPr lang="ru-RU" dirty="0" err="1" smtClean="0"/>
              <a:t>кращими</a:t>
            </a:r>
            <a:r>
              <a:rPr lang="ru-RU" dirty="0" smtClean="0"/>
              <a:t> та</a:t>
            </a:r>
            <a:r>
              <a:rPr lang="uk-UA" dirty="0" smtClean="0"/>
              <a:t> </a:t>
            </a:r>
            <a:r>
              <a:rPr lang="ru-RU" dirty="0" err="1" smtClean="0"/>
              <a:t>гіршими</a:t>
            </a:r>
            <a:r>
              <a:rPr lang="ru-RU" dirty="0" smtClean="0"/>
              <a:t> за Парето. </a:t>
            </a:r>
            <a:r>
              <a:rPr lang="ru-RU" dirty="0" err="1" smtClean="0"/>
              <a:t>Визначте</a:t>
            </a:r>
            <a:r>
              <a:rPr lang="ru-RU" dirty="0" smtClean="0"/>
              <a:t> </a:t>
            </a:r>
            <a:r>
              <a:rPr lang="ru-RU" dirty="0" err="1" smtClean="0"/>
              <a:t>умови</a:t>
            </a:r>
            <a:r>
              <a:rPr lang="ru-RU" dirty="0" smtClean="0"/>
              <a:t> для оптимуму за Парето. </a:t>
            </a:r>
          </a:p>
          <a:p>
            <a:r>
              <a:rPr lang="ru-RU" dirty="0" err="1" smtClean="0"/>
              <a:t>Побудуйте</a:t>
            </a:r>
            <a:r>
              <a:rPr lang="uk-UA" dirty="0" smtClean="0"/>
              <a:t> </a:t>
            </a:r>
            <a:r>
              <a:rPr lang="ru-RU" dirty="0" err="1" smtClean="0"/>
              <a:t>контрактну</a:t>
            </a:r>
            <a:r>
              <a:rPr lang="ru-RU" dirty="0" smtClean="0"/>
              <a:t> </a:t>
            </a:r>
            <a:r>
              <a:rPr lang="ru-RU" dirty="0" err="1" smtClean="0"/>
              <a:t>криву</a:t>
            </a:r>
            <a:r>
              <a:rPr lang="ru-RU" dirty="0" smtClean="0"/>
              <a:t> для </a:t>
            </a:r>
            <a:r>
              <a:rPr lang="ru-RU" dirty="0" err="1" smtClean="0"/>
              <a:t>цієї</a:t>
            </a:r>
            <a:r>
              <a:rPr lang="ru-RU" dirty="0" smtClean="0"/>
              <a:t> </a:t>
            </a:r>
            <a:r>
              <a:rPr lang="ru-RU" dirty="0" err="1" smtClean="0"/>
              <a:t>економіки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розподіли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можливі</a:t>
            </a:r>
            <a:r>
              <a:rPr lang="ru-RU" dirty="0" smtClean="0"/>
              <a:t>,</a:t>
            </a:r>
            <a:r>
              <a:rPr lang="uk-UA" dirty="0" smtClean="0"/>
              <a:t> </a:t>
            </a:r>
            <a:r>
              <a:rPr lang="ru-RU" dirty="0" err="1" smtClean="0"/>
              <a:t>виходячи</a:t>
            </a:r>
            <a:r>
              <a:rPr lang="ru-RU" dirty="0" smtClean="0"/>
              <a:t> з </a:t>
            </a:r>
            <a:r>
              <a:rPr lang="ru-RU" dirty="0" err="1" smtClean="0"/>
              <a:t>початкової</a:t>
            </a:r>
            <a:r>
              <a:rPr lang="ru-RU" dirty="0" smtClean="0"/>
              <a:t> </a:t>
            </a:r>
            <a:r>
              <a:rPr lang="ru-RU" dirty="0" err="1" smtClean="0"/>
              <a:t>ситуації</a:t>
            </a:r>
            <a:r>
              <a:rPr lang="ru-RU" dirty="0" smtClean="0"/>
              <a:t>?</a:t>
            </a:r>
          </a:p>
          <a:p>
            <a:endParaRPr lang="ru-RU" dirty="0" smtClean="0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Приклад</a:t>
            </a:r>
            <a:endParaRPr lang="ru-RU" smtClean="0"/>
          </a:p>
        </p:txBody>
      </p:sp>
      <p:graphicFrame>
        <p:nvGraphicFramePr>
          <p:cNvPr id="9318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5288023"/>
              </p:ext>
            </p:extLst>
          </p:nvPr>
        </p:nvGraphicFramePr>
        <p:xfrm>
          <a:off x="1907704" y="1772816"/>
          <a:ext cx="4572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24" name="Equation" r:id="rId3" imgW="152334" imgH="228501" progId="Equation.DSMT4">
                  <p:embed/>
                </p:oleObj>
              </mc:Choice>
              <mc:Fallback>
                <p:oleObj name="Equation" r:id="rId3" imgW="152334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1772816"/>
                        <a:ext cx="4572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8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9758238"/>
              </p:ext>
            </p:extLst>
          </p:nvPr>
        </p:nvGraphicFramePr>
        <p:xfrm>
          <a:off x="2915816" y="1772816"/>
          <a:ext cx="3841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25" name="Equation" r:id="rId5" imgW="165028" imgH="228501" progId="Equation.DSMT4">
                  <p:embed/>
                </p:oleObj>
              </mc:Choice>
              <mc:Fallback>
                <p:oleObj name="Equation" r:id="rId5" imgW="165028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1772816"/>
                        <a:ext cx="38417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425191"/>
              </p:ext>
            </p:extLst>
          </p:nvPr>
        </p:nvGraphicFramePr>
        <p:xfrm>
          <a:off x="683568" y="2204864"/>
          <a:ext cx="15240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26" name="Equation" r:id="rId7" imgW="634725" imgH="241195" progId="Equation.DSMT4">
                  <p:embed/>
                </p:oleObj>
              </mc:Choice>
              <mc:Fallback>
                <p:oleObj name="Equation" r:id="rId7" imgW="634725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204864"/>
                        <a:ext cx="15240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9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6000134"/>
              </p:ext>
            </p:extLst>
          </p:nvPr>
        </p:nvGraphicFramePr>
        <p:xfrm>
          <a:off x="2627784" y="2204864"/>
          <a:ext cx="14478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27" name="Equation" r:id="rId9" imgW="634725" imgH="241195" progId="Equation.DSMT4">
                  <p:embed/>
                </p:oleObj>
              </mc:Choice>
              <mc:Fallback>
                <p:oleObj name="Equation" r:id="rId9" imgW="634725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2204864"/>
                        <a:ext cx="14478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9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6612500"/>
              </p:ext>
            </p:extLst>
          </p:nvPr>
        </p:nvGraphicFramePr>
        <p:xfrm>
          <a:off x="1979712" y="2564904"/>
          <a:ext cx="44005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28" name="Equation" r:id="rId11" imgW="2044440" imgH="241200" progId="Equation.DSMT4">
                  <p:embed/>
                </p:oleObj>
              </mc:Choice>
              <mc:Fallback>
                <p:oleObj name="Equation" r:id="rId11" imgW="204444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2564904"/>
                        <a:ext cx="440055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851998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uk-UA" dirty="0" smtClean="0"/>
              <a:t>Умова оптимуму за </a:t>
            </a:r>
            <a:r>
              <a:rPr lang="uk-UA" dirty="0" err="1" smtClean="0"/>
              <a:t>Парето</a:t>
            </a:r>
            <a:r>
              <a:rPr lang="uk-UA" dirty="0" smtClean="0"/>
              <a:t>:</a:t>
            </a:r>
            <a:endParaRPr lang="en-US" dirty="0" smtClean="0"/>
          </a:p>
          <a:p>
            <a:pPr marL="109728" indent="0">
              <a:buNone/>
            </a:pPr>
            <a:r>
              <a:rPr lang="ru-RU" dirty="0" smtClean="0"/>
              <a:t>	</a:t>
            </a:r>
            <a:endParaRPr lang="en-US" dirty="0" smtClean="0"/>
          </a:p>
          <a:p>
            <a:pPr marL="109728" indent="0">
              <a:buNone/>
            </a:pPr>
            <a:r>
              <a:rPr lang="ru-RU" dirty="0" smtClean="0"/>
              <a:t>	</a:t>
            </a:r>
            <a:endParaRPr lang="en-US" dirty="0" smtClean="0"/>
          </a:p>
          <a:p>
            <a:pPr marL="109728" indent="0">
              <a:buNone/>
            </a:pPr>
            <a:r>
              <a:rPr lang="ru-RU" dirty="0" smtClean="0"/>
              <a:t>	</a:t>
            </a:r>
            <a:endParaRPr lang="en-US" dirty="0" smtClean="0"/>
          </a:p>
          <a:p>
            <a:pPr marL="109728" indent="0">
              <a:buNone/>
            </a:pPr>
            <a:r>
              <a:rPr lang="ru-RU" dirty="0" smtClean="0"/>
              <a:t>	</a:t>
            </a:r>
            <a:endParaRPr lang="en-US" dirty="0" smtClean="0"/>
          </a:p>
          <a:p>
            <a:pPr marL="109728" indent="0">
              <a:buNone/>
            </a:pPr>
            <a:r>
              <a:rPr lang="ru-RU" dirty="0" smtClean="0"/>
              <a:t>	</a:t>
            </a:r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Розв</a:t>
            </a:r>
            <a:r>
              <a:rPr lang="en-US" dirty="0" smtClean="0"/>
              <a:t>’</a:t>
            </a:r>
            <a:r>
              <a:rPr lang="uk-UA" dirty="0" err="1" smtClean="0"/>
              <a:t>язок</a:t>
            </a:r>
            <a:r>
              <a:rPr lang="uk-UA" dirty="0" smtClean="0"/>
              <a:t> - 1</a:t>
            </a:r>
            <a:endParaRPr lang="ru-RU" dirty="0" smtClean="0"/>
          </a:p>
        </p:txBody>
      </p:sp>
      <p:graphicFrame>
        <p:nvGraphicFramePr>
          <p:cNvPr id="9523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7701534"/>
              </p:ext>
            </p:extLst>
          </p:nvPr>
        </p:nvGraphicFramePr>
        <p:xfrm>
          <a:off x="1619672" y="2060848"/>
          <a:ext cx="2749388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42" name="Equation" r:id="rId3" imgW="939800" imgH="685800" progId="Equation.DSMT4">
                  <p:embed/>
                </p:oleObj>
              </mc:Choice>
              <mc:Fallback>
                <p:oleObj name="Equation" r:id="rId3" imgW="93980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2060848"/>
                        <a:ext cx="2749388" cy="12241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23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772329"/>
              </p:ext>
            </p:extLst>
          </p:nvPr>
        </p:nvGraphicFramePr>
        <p:xfrm>
          <a:off x="1547813" y="3284538"/>
          <a:ext cx="5256435" cy="27392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43" name="Equation" r:id="rId5" imgW="1676400" imgH="1371600" progId="Equation.DSMT4">
                  <p:embed/>
                </p:oleObj>
              </mc:Choice>
              <mc:Fallback>
                <p:oleObj name="Equation" r:id="rId5" imgW="1676400" imgH="1371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3284538"/>
                        <a:ext cx="5256435" cy="27392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36624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211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051718" y="1696244"/>
          <a:ext cx="7040563" cy="409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08" name="Точечный рисунок" r:id="rId3" imgW="7039958" imgH="4095238" progId="Paint.Picture">
                  <p:embed/>
                </p:oleObj>
              </mc:Choice>
              <mc:Fallback>
                <p:oleObj name="Точечный рисунок" r:id="rId3" imgW="7039958" imgH="409523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1718" y="1696244"/>
                        <a:ext cx="7040563" cy="409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Розв</a:t>
            </a:r>
            <a:r>
              <a:rPr lang="en-US" dirty="0" smtClean="0"/>
              <a:t>’</a:t>
            </a:r>
            <a:r>
              <a:rPr lang="uk-UA" dirty="0" err="1" smtClean="0"/>
              <a:t>язок</a:t>
            </a:r>
            <a:r>
              <a:rPr lang="uk-UA" dirty="0" smtClean="0"/>
              <a:t> – 2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0102641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У </a:t>
            </a:r>
            <a:r>
              <a:rPr lang="uk-UA" dirty="0" err="1" smtClean="0"/>
              <a:t>Мікроландії</a:t>
            </a:r>
            <a:r>
              <a:rPr lang="uk-UA" dirty="0" smtClean="0"/>
              <a:t> живуть </a:t>
            </a:r>
            <a:r>
              <a:rPr lang="uk-UA" i="1" dirty="0" smtClean="0"/>
              <a:t>n</a:t>
            </a:r>
            <a:r>
              <a:rPr lang="uk-UA" dirty="0" smtClean="0"/>
              <a:t> осіб, кожен з яких має функцію корисності </a:t>
            </a:r>
            <a:r>
              <a:rPr lang="en-US" dirty="0" smtClean="0"/>
              <a:t>                  </a:t>
            </a:r>
            <a:r>
              <a:rPr lang="uk-UA" dirty="0" smtClean="0"/>
              <a:t>, </a:t>
            </a:r>
            <a:r>
              <a:rPr lang="en-US" dirty="0" smtClean="0"/>
              <a:t>        </a:t>
            </a:r>
            <a:r>
              <a:rPr lang="uk-UA" dirty="0" smtClean="0"/>
              <a:t>де</a:t>
            </a:r>
            <a:r>
              <a:rPr lang="en-US" dirty="0" smtClean="0"/>
              <a:t>         </a:t>
            </a:r>
            <a:r>
              <a:rPr lang="uk-UA" dirty="0" smtClean="0"/>
              <a:t>  – кількості товарів, причому для кожного жителя виконуються співвідношення</a:t>
            </a:r>
            <a:r>
              <a:rPr lang="en-US" dirty="0" smtClean="0"/>
              <a:t>          </a:t>
            </a:r>
            <a:r>
              <a:rPr lang="uk-UA" dirty="0" smtClean="0"/>
              <a:t> ,</a:t>
            </a:r>
            <a:r>
              <a:rPr lang="en-US" dirty="0" smtClean="0"/>
              <a:t>             </a:t>
            </a:r>
            <a:r>
              <a:rPr lang="uk-UA" dirty="0" smtClean="0"/>
              <a:t> . Всі індивіди мають доходи у розмірі</a:t>
            </a:r>
            <a:r>
              <a:rPr lang="en-US" dirty="0" smtClean="0"/>
              <a:t>  </a:t>
            </a:r>
            <a:r>
              <a:rPr lang="uk-UA" dirty="0" smtClean="0"/>
              <a:t> </a:t>
            </a:r>
            <a:r>
              <a:rPr lang="en-US" dirty="0" smtClean="0"/>
              <a:t>             .</a:t>
            </a:r>
            <a:endParaRPr lang="uk-UA" dirty="0" smtClean="0"/>
          </a:p>
          <a:p>
            <a:r>
              <a:rPr lang="uk-UA" dirty="0" smtClean="0"/>
              <a:t>Створити програму, яка для заданих </a:t>
            </a:r>
            <a:r>
              <a:rPr lang="uk-UA" i="1" dirty="0" smtClean="0"/>
              <a:t>n</a:t>
            </a:r>
            <a:r>
              <a:rPr lang="uk-UA" dirty="0" smtClean="0"/>
              <a:t>, цін товарів, </a:t>
            </a:r>
            <a:r>
              <a:rPr lang="uk-UA" dirty="0"/>
              <a:t>рівня доходів </a:t>
            </a:r>
            <a:r>
              <a:rPr lang="en-US" i="1" dirty="0"/>
              <a:t>b </a:t>
            </a:r>
            <a:r>
              <a:rPr lang="uk-UA" dirty="0" smtClean="0"/>
              <a:t>обраховує загальний обсяг споживання товарів у країні.</a:t>
            </a:r>
            <a:endParaRPr lang="ru-RU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Приклад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'є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3633552"/>
              </p:ext>
            </p:extLst>
          </p:nvPr>
        </p:nvGraphicFramePr>
        <p:xfrm>
          <a:off x="5220072" y="1916832"/>
          <a:ext cx="190697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0" name="Equation" r:id="rId3" imgW="1219200" imgH="279400" progId="Equation.DSMT4">
                  <p:embed/>
                </p:oleObj>
              </mc:Choice>
              <mc:Fallback>
                <p:oleObj name="Equation" r:id="rId3" imgW="12192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1916832"/>
                        <a:ext cx="1906970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'є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8043950"/>
              </p:ext>
            </p:extLst>
          </p:nvPr>
        </p:nvGraphicFramePr>
        <p:xfrm>
          <a:off x="1547664" y="2348880"/>
          <a:ext cx="720080" cy="45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1" name="Equation" r:id="rId5" imgW="380835" imgH="241195" progId="Equation.DSMT4">
                  <p:embed/>
                </p:oleObj>
              </mc:Choice>
              <mc:Fallback>
                <p:oleObj name="Equation" r:id="rId5" imgW="380835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2348880"/>
                        <a:ext cx="720080" cy="450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'є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7744007"/>
              </p:ext>
            </p:extLst>
          </p:nvPr>
        </p:nvGraphicFramePr>
        <p:xfrm>
          <a:off x="3635896" y="3212976"/>
          <a:ext cx="1166530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2" name="Equation" r:id="rId7" imgW="774364" imgH="241195" progId="Equation.DSMT4">
                  <p:embed/>
                </p:oleObj>
              </mc:Choice>
              <mc:Fallback>
                <p:oleObj name="Equation" r:id="rId7" imgW="774364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3212976"/>
                        <a:ext cx="1166530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'є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0020642"/>
              </p:ext>
            </p:extLst>
          </p:nvPr>
        </p:nvGraphicFramePr>
        <p:xfrm>
          <a:off x="5004048" y="3212976"/>
          <a:ext cx="1440160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3" name="Equation" r:id="rId9" imgW="952087" imgH="241195" progId="Equation.DSMT4">
                  <p:embed/>
                </p:oleObj>
              </mc:Choice>
              <mc:Fallback>
                <p:oleObj name="Equation" r:id="rId9" imgW="952087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3212976"/>
                        <a:ext cx="1440160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'є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8689255"/>
              </p:ext>
            </p:extLst>
          </p:nvPr>
        </p:nvGraphicFramePr>
        <p:xfrm>
          <a:off x="6732240" y="3573016"/>
          <a:ext cx="1645897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4" name="Equation" r:id="rId11" imgW="1015920" imgH="266400" progId="Equation.DSMT4">
                  <p:embed/>
                </p:oleObj>
              </mc:Choice>
              <mc:Fallback>
                <p:oleObj name="Equation" r:id="rId11" imgW="101592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732240" y="3573016"/>
                        <a:ext cx="1645897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6613751"/>
      </p:ext>
    </p:extLst>
  </p:cSld>
  <p:clrMapOvr>
    <a:masterClrMapping/>
  </p:clrMapOvr>
  <p:transition spd="slow">
    <p:randomBar dir="vert"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109728" indent="0" algn="ctr">
              <a:buNone/>
            </a:pPr>
            <a:r>
              <a:rPr lang="uk-UA" dirty="0" err="1" smtClean="0">
                <a:hlinkClick r:id="rId2" action="ppaction://hlinkfile"/>
              </a:rPr>
              <a:t>Розв</a:t>
            </a:r>
            <a:r>
              <a:rPr lang="en-US" dirty="0" smtClean="0">
                <a:hlinkClick r:id="rId2" action="ppaction://hlinkfile"/>
              </a:rPr>
              <a:t>’</a:t>
            </a:r>
            <a:r>
              <a:rPr lang="uk-UA" dirty="0" err="1" smtClean="0">
                <a:hlinkClick r:id="rId2" action="ppaction://hlinkfile"/>
              </a:rPr>
              <a:t>язок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Розв</a:t>
            </a:r>
            <a:r>
              <a:rPr lang="en-US" dirty="0" smtClean="0"/>
              <a:t>’</a:t>
            </a:r>
            <a:r>
              <a:rPr lang="uk-UA" dirty="0" err="1" smtClean="0"/>
              <a:t>язок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7648584"/>
      </p:ext>
    </p:extLst>
  </p:cSld>
  <p:clrMapOvr>
    <a:masterClrMapping/>
  </p:clrMapOvr>
  <p:transition spd="slow">
    <p:randomBar dir="vert"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2348880"/>
            <a:ext cx="6264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dirty="0" smtClean="0"/>
              <a:t>Дякую за увагу!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6348737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Гранична</a:t>
            </a:r>
            <a:r>
              <a:rPr lang="ru-RU" dirty="0" smtClean="0"/>
              <a:t> </a:t>
            </a:r>
            <a:r>
              <a:rPr lang="ru-RU" dirty="0" err="1" smtClean="0"/>
              <a:t>корисність</a:t>
            </a:r>
            <a:r>
              <a:rPr lang="ru-RU" dirty="0" smtClean="0"/>
              <a:t> (</a:t>
            </a:r>
            <a:r>
              <a:rPr lang="ru-RU" i="1" dirty="0" smtClean="0"/>
              <a:t>MU</a:t>
            </a:r>
            <a:r>
              <a:rPr lang="ru-RU" dirty="0" smtClean="0"/>
              <a:t>) –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додаткова</a:t>
            </a:r>
            <a:r>
              <a:rPr lang="ru-RU" dirty="0" smtClean="0"/>
              <a:t> </a:t>
            </a:r>
            <a:r>
              <a:rPr lang="ru-RU" dirty="0" err="1" smtClean="0"/>
              <a:t>корисність</a:t>
            </a:r>
            <a:r>
              <a:rPr lang="ru-RU" dirty="0" smtClean="0"/>
              <a:t>, </a:t>
            </a:r>
            <a:r>
              <a:rPr lang="ru-RU" dirty="0" err="1" smtClean="0"/>
              <a:t>отримана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споживання</a:t>
            </a:r>
            <a:r>
              <a:rPr lang="ru-RU" dirty="0" smtClean="0"/>
              <a:t> </a:t>
            </a:r>
            <a:r>
              <a:rPr lang="ru-RU" dirty="0" err="1" smtClean="0"/>
              <a:t>додаткової</a:t>
            </a:r>
            <a:r>
              <a:rPr lang="ru-RU" dirty="0" smtClean="0"/>
              <a:t> </a:t>
            </a:r>
            <a:r>
              <a:rPr lang="ru-RU" dirty="0" err="1" smtClean="0"/>
              <a:t>одиниці</a:t>
            </a:r>
            <a:r>
              <a:rPr lang="ru-RU" dirty="0" smtClean="0"/>
              <a:t> блага,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приріст</a:t>
            </a:r>
            <a:r>
              <a:rPr lang="ru-RU" dirty="0" smtClean="0"/>
              <a:t> </a:t>
            </a:r>
            <a:r>
              <a:rPr lang="ru-RU" dirty="0" err="1" smtClean="0"/>
              <a:t>сукупної</a:t>
            </a:r>
            <a:r>
              <a:rPr lang="ru-RU" dirty="0" smtClean="0"/>
              <a:t> </a:t>
            </a:r>
            <a:r>
              <a:rPr lang="ru-RU" dirty="0" err="1" smtClean="0"/>
              <a:t>корисності</a:t>
            </a:r>
            <a:r>
              <a:rPr lang="ru-RU" dirty="0" smtClean="0"/>
              <a:t> при </a:t>
            </a:r>
            <a:r>
              <a:rPr lang="ru-RU" dirty="0" err="1" smtClean="0"/>
              <a:t>зміні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блага на </a:t>
            </a:r>
            <a:r>
              <a:rPr lang="ru-RU" dirty="0" err="1" smtClean="0"/>
              <a:t>одиницю</a:t>
            </a:r>
            <a:r>
              <a:rPr lang="ru-RU" dirty="0" smtClean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Гранична корисність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естибюль">
  <a:themeElements>
    <a:clrScheme name="Вестибюль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Вестибюль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Вестибюль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1477</TotalTime>
  <Words>2479</Words>
  <Application>Microsoft Office PowerPoint</Application>
  <PresentationFormat>Экран (4:3)</PresentationFormat>
  <Paragraphs>391</Paragraphs>
  <Slides>88</Slides>
  <Notes>9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5</vt:i4>
      </vt:variant>
      <vt:variant>
        <vt:lpstr>Заголовки слайдов</vt:lpstr>
      </vt:variant>
      <vt:variant>
        <vt:i4>88</vt:i4>
      </vt:variant>
    </vt:vector>
  </HeadingPairs>
  <TitlesOfParts>
    <vt:vector size="102" baseType="lpstr">
      <vt:lpstr>Arial</vt:lpstr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Вестибюль</vt:lpstr>
      <vt:lpstr>Формула</vt:lpstr>
      <vt:lpstr>Equation</vt:lpstr>
      <vt:lpstr>MathType 6.0 Equation</vt:lpstr>
      <vt:lpstr>Документ</vt:lpstr>
      <vt:lpstr>Точечный рисунок</vt:lpstr>
      <vt:lpstr>Модель індивіда-споживача</vt:lpstr>
      <vt:lpstr>План</vt:lpstr>
      <vt:lpstr>Переваги споживача</vt:lpstr>
      <vt:lpstr>Раціональний індивід</vt:lpstr>
      <vt:lpstr>Основні складові поведінки споживача</vt:lpstr>
      <vt:lpstr>Підходи до аналізу поведінки споживача</vt:lpstr>
      <vt:lpstr>Сутність кардиналістського підходу</vt:lpstr>
      <vt:lpstr>Сукупна корисність</vt:lpstr>
      <vt:lpstr>Гранична корисність</vt:lpstr>
      <vt:lpstr>Закон спадної граничної корисності</vt:lpstr>
      <vt:lpstr>Приклад 1</vt:lpstr>
      <vt:lpstr>Функції сукупної та граничної корисності</vt:lpstr>
      <vt:lpstr>Переваги кардиналістського підходу</vt:lpstr>
      <vt:lpstr>Недолік кардиналістського підходу</vt:lpstr>
      <vt:lpstr>Сутність ординалістської моделі</vt:lpstr>
      <vt:lpstr>Припущення-аксіоми, що лежать в основі підходу – 1 </vt:lpstr>
      <vt:lpstr>Припущення-аксіоми, що лежать в основі підходу – 2</vt:lpstr>
      <vt:lpstr>Криві байдужості та  карти кривих байдужості</vt:lpstr>
      <vt:lpstr>Карта кривих байдужості</vt:lpstr>
      <vt:lpstr>Гранична норма заміщення</vt:lpstr>
      <vt:lpstr>Приклад 2</vt:lpstr>
      <vt:lpstr>Властивості кривих байдужості:</vt:lpstr>
      <vt:lpstr>Особливі типи  кривих байдужості – 1 </vt:lpstr>
      <vt:lpstr>Особливі типи  кривих байдужості – 2 </vt:lpstr>
      <vt:lpstr>Особливі типи  кривих байдужості – 3 </vt:lpstr>
      <vt:lpstr>Особливі типи кривих байдужості – 4 </vt:lpstr>
      <vt:lpstr>Особливі типи  кривих байдужості – 5 </vt:lpstr>
      <vt:lpstr>Бюджетне обмеження споживача</vt:lpstr>
      <vt:lpstr>Бюджетне обмеження</vt:lpstr>
      <vt:lpstr>Нахил бюджетного обмеження</vt:lpstr>
      <vt:lpstr>Приклад 3</vt:lpstr>
      <vt:lpstr>Бюджетне обмеження споживача</vt:lpstr>
      <vt:lpstr>Властивості бюджетної лінії</vt:lpstr>
      <vt:lpstr>Вплив зміни цін на товари і кількості грошей на бюджетне обмеження</vt:lpstr>
      <vt:lpstr>Вигляд бюджетного обмеження</vt:lpstr>
      <vt:lpstr>Форми бюджетного  обмеження – 1</vt:lpstr>
      <vt:lpstr>Форми бюджетного  обмеження – 2</vt:lpstr>
      <vt:lpstr>Форми бюджетного  обмеження – 3</vt:lpstr>
      <vt:lpstr>Форми бюджетного  обмеження – 4</vt:lpstr>
      <vt:lpstr>Рівновага споживача</vt:lpstr>
      <vt:lpstr>Рівновага споживача</vt:lpstr>
      <vt:lpstr>Правило максимізації корисності</vt:lpstr>
      <vt:lpstr>Правило оптимізації вибору споживача</vt:lpstr>
      <vt:lpstr>Оптимальний набір</vt:lpstr>
      <vt:lpstr>Рівновага споживача: товари замінники</vt:lpstr>
      <vt:lpstr>Рівновага споживача: товари-доповнення</vt:lpstr>
      <vt:lpstr>ЗМІНА РІВНОВАГИ СПОЖИВАЧА</vt:lpstr>
      <vt:lpstr>Порівняльна статика</vt:lpstr>
      <vt:lpstr>Оптимальний вибір і зміна доходу споживача</vt:lpstr>
      <vt:lpstr>Крива “дохід - споживання”- 1</vt:lpstr>
      <vt:lpstr>Крива “дохід - споживання” - 2</vt:lpstr>
      <vt:lpstr>Крива Енгеля</vt:lpstr>
      <vt:lpstr>Нахил кривої Енгеля</vt:lpstr>
      <vt:lpstr>Оптимальний вибір і зміна ціни</vt:lpstr>
      <vt:lpstr>Крива індивідуального попиту</vt:lpstr>
      <vt:lpstr>Властивості кривої попиту:</vt:lpstr>
      <vt:lpstr>Крива ринкового попиту</vt:lpstr>
      <vt:lpstr>Фактори, що впливають на ринковий попит:</vt:lpstr>
      <vt:lpstr>Ефекти доходу та заміщення</vt:lpstr>
      <vt:lpstr>Ефекти доходу та заміщення - 1</vt:lpstr>
      <vt:lpstr>Підходи до визначення реального доходу</vt:lpstr>
      <vt:lpstr>Сутність ефектів доходу та заміщення</vt:lpstr>
      <vt:lpstr>Напрямок дії ефектів доходу та заміщення</vt:lpstr>
      <vt:lpstr>Класифікаця товарів</vt:lpstr>
      <vt:lpstr>Ефект доходу та ефект заміщення за Хіксом</vt:lpstr>
      <vt:lpstr>Алгоритм пошуку точок Е1, Е2, Е3</vt:lpstr>
      <vt:lpstr>Ефект доходу та ефект заміщення за Слуцьким</vt:lpstr>
      <vt:lpstr>Алгоритм пошуку точок Е1, Е2, Е3</vt:lpstr>
      <vt:lpstr>Приклад</vt:lpstr>
      <vt:lpstr>Розв'язок – 1</vt:lpstr>
      <vt:lpstr>Розв’язок -2</vt:lpstr>
      <vt:lpstr>Інші методи порівняльної статики</vt:lpstr>
      <vt:lpstr>Еластичність - 1</vt:lpstr>
      <vt:lpstr>Еластичність - 2</vt:lpstr>
      <vt:lpstr>Індекс цін - 1</vt:lpstr>
      <vt:lpstr>Індекси Ласпейреса та Пааше</vt:lpstr>
      <vt:lpstr>Індекс Фішера</vt:lpstr>
      <vt:lpstr>Економіка обміну</vt:lpstr>
      <vt:lpstr>Розподіл товарів</vt:lpstr>
      <vt:lpstr>Ефективність в обміні</vt:lpstr>
      <vt:lpstr>Ефективність в обміні: діаграма Еджворта</vt:lpstr>
      <vt:lpstr>Ефективність в обміні: крива споживчих можливостей</vt:lpstr>
      <vt:lpstr>Приклад</vt:lpstr>
      <vt:lpstr>Розв’язок - 1</vt:lpstr>
      <vt:lpstr>Розв’язок – 2 </vt:lpstr>
      <vt:lpstr>Приклад</vt:lpstr>
      <vt:lpstr>Розв’язок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Київський національний університет імені Тараса Шевченка Економічний факультет    Самостійна робота з курсу “Моделювання мікроекономічних процесів” на тему:        виконала  студентка І курсу магістарут</dc:title>
  <dc:creator>Ставицький А.В</dc:creator>
  <cp:lastModifiedBy>Stavytskyy</cp:lastModifiedBy>
  <cp:revision>281</cp:revision>
  <dcterms:created xsi:type="dcterms:W3CDTF">2007-05-18T06:38:52Z</dcterms:created>
  <dcterms:modified xsi:type="dcterms:W3CDTF">2015-03-11T19:35:57Z</dcterms:modified>
</cp:coreProperties>
</file>